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9" r:id="rId3"/>
    <p:sldId id="275" r:id="rId4"/>
    <p:sldId id="258" r:id="rId5"/>
    <p:sldId id="257" r:id="rId6"/>
    <p:sldId id="281" r:id="rId7"/>
    <p:sldId id="291" r:id="rId8"/>
    <p:sldId id="276" r:id="rId9"/>
    <p:sldId id="260" r:id="rId10"/>
    <p:sldId id="261" r:id="rId11"/>
    <p:sldId id="287" r:id="rId12"/>
    <p:sldId id="262" r:id="rId13"/>
    <p:sldId id="263" r:id="rId14"/>
    <p:sldId id="277" r:id="rId15"/>
    <p:sldId id="264" r:id="rId16"/>
    <p:sldId id="265" r:id="rId17"/>
    <p:sldId id="278" r:id="rId18"/>
    <p:sldId id="266" r:id="rId19"/>
    <p:sldId id="267" r:id="rId20"/>
    <p:sldId id="268" r:id="rId21"/>
    <p:sldId id="282" r:id="rId22"/>
    <p:sldId id="269" r:id="rId23"/>
    <p:sldId id="283" r:id="rId24"/>
    <p:sldId id="270" r:id="rId25"/>
    <p:sldId id="285" r:id="rId26"/>
    <p:sldId id="271" r:id="rId27"/>
    <p:sldId id="284" r:id="rId28"/>
    <p:sldId id="272" r:id="rId29"/>
    <p:sldId id="286" r:id="rId30"/>
    <p:sldId id="273" r:id="rId31"/>
    <p:sldId id="290" r:id="rId32"/>
    <p:sldId id="274" r:id="rId33"/>
    <p:sldId id="288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DNjw5CFd+L6PSWrFt+w8A==" hashData="LXH9Bafs5mvXNO5orhDmjqgg5McgVZRqXEIn3TofjSXI2yPYIgUKE4GbMdk+feQKQMZUuozWfMhJxe1/jH1SQ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A70DE-60FE-40F8-8103-956EEB9AD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7E5377-C0E5-46FB-8634-B30118469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8BEAB-E410-467B-BEAA-58EE8681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0FB68-91DB-4772-A1D6-90510491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4F432-D227-48B0-99C9-976137A2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60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65637-C521-4642-B18F-D2295CC7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51C3A3-0F63-49E3-B65F-A2F4DC21D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D2BC70-C819-4FB9-AD95-64361BF9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58CED8-4DA8-4F95-BFD3-04C83B93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276A4-A8F3-4DBD-9562-AE704748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65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CB237A-51DB-4C09-833B-671602B52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9DE220-4FFA-42B3-AB3B-FA4FC1AB8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D2A09-F5AF-48F1-B8DA-C9A54CEF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0F4DD-BF06-442D-B1B1-71E28318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56F171-771E-4EEA-8F3F-AF8DD8EC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7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0E57D-4A53-4817-AA68-C4F9B8C6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AA923-4410-48BB-A824-5576B8691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F8CAA-5D5A-4B99-893A-BEE044BA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D9DBD0-285D-4EB1-9AEA-F3CA89F4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A3B95-F420-4EFF-8C9A-B6B9713B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36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55FB0-F3C9-4364-AEB4-5E1161CE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8603D4-5774-48FE-AEB6-CA7284C1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C2F59C-4173-4187-B3E9-659AD327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B6A07-9B33-4621-BEEF-D3810DB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58188E-ED09-4F60-9F6B-1C2EF9E1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12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F16C0-A781-4BDC-9DF4-A3F7E5D9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A1351-8F74-4868-9983-AFEB96AF9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CF3DEC-3390-4067-85E9-FEDDF797C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478D21-92A0-49D7-9210-5965D1FE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1DD1F4-6908-427F-835D-B0B56DE8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17DD29-9532-4561-BC66-622F21F7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46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3587A-D644-4E83-91FD-339E2535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FADFC8-777E-465E-B05B-FD5296A5A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9B600E-7A9D-4CCA-B725-E21B34FAA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E9E006-5BE3-4F6C-A3DD-0DEA22ECB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C44B5D-58BD-4CEA-A416-38F68945B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2DD3BF-1809-4D2E-A7D0-450859C3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B11BCE-B737-4F85-9390-E5FC8F41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4C7C45-03D7-479D-8F37-95E81200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1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79D50-7E13-43FB-84BB-D9382DB8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37EA9-45C7-4C6A-B21F-4F16AAF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FD5731-176D-4D52-AEB5-28F58898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4C2D8D-48E0-491A-8F7D-3AF14A10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17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C02E7E-0665-4ADC-B4A2-91B963DC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9CDDAA-C590-4C7C-8337-35C67B6D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B4B60F-8B88-4675-B166-7ACE30FB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55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E2950-847D-4894-AFAE-BDB8FB54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3DFF1-52E8-43AB-8A81-37A84B91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3BA6AF-67A6-4088-A352-FCA3635B4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1BB52-4AC4-4D54-89A8-9B8E34E1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58BF2-94CA-434C-9DE2-78ED0BCF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38D6E-01C8-4EBF-B4F3-66524BB0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B17ED-E031-454E-8A8F-C9FABD6B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136E2B-A3F4-4D22-858B-6B1580884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D8925E-7491-4D28-9FDC-836C27B15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16182-F219-4D79-8918-E6ABB75C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BB40A-B5D6-4C3F-8717-7A2B1422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E38402-C92C-4AB9-9D2D-FB7DA978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86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7E85A0-B287-4105-B631-68F85273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08227D-6C6A-47D3-BB5C-3DF53B2F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5A057-1164-42DA-84A9-E35B0509A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973B-EE87-4450-800C-C81A7B236F82}" type="datetimeFigureOut">
              <a:rPr lang="es-ES" smtClean="0"/>
              <a:t>18/08/2020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A46FFE-354C-4E04-B979-1C5B7D82E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BD8AC-9887-4D83-B5A3-934376664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1E26A-EF42-4D80-B65F-391A602FC6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9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3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A2941-EE1D-4962-BFA9-A8B9F755B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Apellido Normán en Tejina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1997A8-A2B8-4E55-886F-6F78508E6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Siglo XVI –Siglo XX</a:t>
            </a:r>
          </a:p>
        </p:txBody>
      </p:sp>
    </p:spTree>
    <p:extLst>
      <p:ext uri="{BB962C8B-B14F-4D97-AF65-F5344CB8AC3E}">
        <p14:creationId xmlns:p14="http://schemas.microsoft.com/office/powerpoint/2010/main" val="262233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F1833-1307-478A-83AA-E44C3E17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2ª: Antón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862E3F-B7E4-4A83-9A05-469BFA21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ES" dirty="0"/>
              <a:t>Antón Normán se casa con Catalina Rodríguez, hija de Bartolomé de Llarena.</a:t>
            </a:r>
          </a:p>
          <a:p>
            <a:r>
              <a:rPr lang="es-ES" dirty="0"/>
              <a:t>Protocolos de Hernán González:</a:t>
            </a:r>
          </a:p>
          <a:p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(…)para cobrar a Antón Normán, albañil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vº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10.000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mrs.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mda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Tfe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que le debe por un contrato público otorgado ante este ese., el 30 de diciembre de 1533.</a:t>
            </a:r>
          </a:p>
          <a:p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Martín de la Barquilla y Juan Alvarado se constituyen como fiadores de Bartolomé de Llerena y de Antón Norman, su yerno,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vº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su fiador.-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Antón Joven, regidor, Francisco de Santa Gadea y Francisco Márquez (…) 23 de mayo de 1536</a:t>
            </a:r>
          </a:p>
          <a:p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del Castillo: Escritura de venta de Catalina Rodríguez, mujer de Antón Normán, y sus hijos Sebastián y Simón Normán. 27 de septiembre de 1553.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Hijos: Sebastián (1532) Isabel (1534) María (1537), Juan (1539), Simón y Bartolomé, bautizados en la iglesia de Los Remedios de La Laguna.</a:t>
            </a:r>
          </a:p>
        </p:txBody>
      </p:sp>
    </p:spTree>
    <p:extLst>
      <p:ext uri="{BB962C8B-B14F-4D97-AF65-F5344CB8AC3E}">
        <p14:creationId xmlns:p14="http://schemas.microsoft.com/office/powerpoint/2010/main" val="92702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29F82-A024-4C61-97A8-021CA78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50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6A764-874A-480E-9337-DFDA87AA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/>
          <a:lstStyle/>
          <a:p>
            <a:r>
              <a:rPr lang="es-ES" dirty="0"/>
              <a:t>Gaspar Justiniano:</a:t>
            </a:r>
          </a:p>
          <a:p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hijos de Sebastián Normán y Elena Hernández su mujer, escritura sobre las tierras de la Punta del Hidalgo, llamados Juan, Antón, María, , año 1544, en 9 de octubre. El </a:t>
            </a:r>
            <a:r>
              <a:rPr lang="es-E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Antón Normán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Juan </a:t>
            </a:r>
            <a:r>
              <a:rPr lang="es-E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ormán, albañiles, vecinos de Canaria, y los hijos de Ana Gutiérrez, hermana de los dichos, vecinos asimismo de Canaria, llamados Luis y Francisca, y de Domingo Glez </a:t>
            </a:r>
            <a:r>
              <a:rPr lang="es-E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vejero, su marido y  padre de los dichos.</a:t>
            </a:r>
          </a:p>
          <a:p>
            <a:endParaRPr lang="es-E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921D6907-E9E2-4059-99E8-CE441D8E3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06" y="3110636"/>
            <a:ext cx="9889587" cy="33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C49FC-BD7B-4AB3-AD59-AFE89A20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349"/>
          </a:xfrm>
        </p:spPr>
        <p:txBody>
          <a:bodyPr/>
          <a:lstStyle/>
          <a:p>
            <a:pPr algn="ctr"/>
            <a:r>
              <a:rPr lang="es-ES" b="1" dirty="0"/>
              <a:t>3ª : Sebastián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0324C-38D5-468D-BE13-7B7D3D49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757530"/>
          </a:xfrm>
        </p:spPr>
        <p:txBody>
          <a:bodyPr>
            <a:normAutofit/>
          </a:bodyPr>
          <a:lstStyle/>
          <a:p>
            <a:r>
              <a:rPr lang="es-ES" dirty="0"/>
              <a:t>Sebastián Normán es bautizado en la iglesia de Los Remedios de La Laguna en 1532, y se casa con Ana Hernández de Morales.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Hija: María de Morales, Bautizada en La Concepción de La Laguna en 1560.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725F66C-8658-4E47-B99A-B2FAEE7D3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53" y="2873316"/>
            <a:ext cx="9718827" cy="22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697B7-3B85-46C5-981A-38BF0AA6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4ª: María de Morales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999FF-CF38-4D91-917A-CF7E4B20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690688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Bautizada en La Concepción de La Laguna el 30 de octubre  1560. Casó dos veces:</a:t>
            </a:r>
          </a:p>
          <a:p>
            <a:r>
              <a:rPr lang="es-ES" dirty="0"/>
              <a:t>1º Con </a:t>
            </a:r>
            <a:r>
              <a:rPr lang="es-ES" b="1" dirty="0"/>
              <a:t>Domingo Landín</a:t>
            </a:r>
            <a:r>
              <a:rPr lang="es-ES" dirty="0"/>
              <a:t>, con el que tuvo a su hijo Gaspar Landín.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id="{D2FBD4FC-21FE-4F3E-9C92-17B73DD5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092" y="3429000"/>
            <a:ext cx="9307224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4D33A-9EB0-4EEB-A99C-EEA4D94B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María de Morales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F0857-D14D-4845-BFA6-C08FC779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389"/>
            <a:ext cx="10515600" cy="4787485"/>
          </a:xfrm>
        </p:spPr>
        <p:txBody>
          <a:bodyPr/>
          <a:lstStyle/>
          <a:p>
            <a:r>
              <a:rPr lang="es-ES" dirty="0"/>
              <a:t>2ºCon </a:t>
            </a:r>
            <a:r>
              <a:rPr lang="es-ES" b="1" dirty="0"/>
              <a:t>Diego Hernández</a:t>
            </a:r>
            <a:r>
              <a:rPr lang="es-ES" dirty="0"/>
              <a:t>, hijo de Juan Martín y María González con quien tuvo a: </a:t>
            </a:r>
          </a:p>
          <a:p>
            <a:r>
              <a:rPr lang="es-ES" dirty="0"/>
              <a:t>El licenciado </a:t>
            </a:r>
            <a:r>
              <a:rPr lang="es-ES" b="1" dirty="0"/>
              <a:t>Juan Bautista de Morales </a:t>
            </a:r>
            <a:r>
              <a:rPr lang="es-ES" dirty="0"/>
              <a:t>y </a:t>
            </a:r>
            <a:r>
              <a:rPr lang="es-ES" b="1" dirty="0"/>
              <a:t>a Juliana Hernández Normán</a:t>
            </a:r>
            <a:r>
              <a:rPr lang="es-ES" dirty="0"/>
              <a:t>, nacida en 1594:</a:t>
            </a:r>
          </a:p>
          <a:p>
            <a:r>
              <a:rPr lang="es-ES" dirty="0"/>
              <a:t>Testó ante Esteban de Mederos el 9 de noviembre de 1617.</a:t>
            </a:r>
          </a:p>
          <a:p>
            <a:endParaRPr lang="es-ES" dirty="0"/>
          </a:p>
        </p:txBody>
      </p:sp>
      <p:pic>
        <p:nvPicPr>
          <p:cNvPr id="5" name="Imagen 4" descr="Imagen que contiene alimentos, alfombra&#10;&#10;Descripción generada automáticamente">
            <a:extLst>
              <a:ext uri="{FF2B5EF4-FFF2-40B4-BE49-F238E27FC236}">
                <a16:creationId xmlns:a16="http://schemas.microsoft.com/office/drawing/2014/main" id="{8D9EDE9F-5DC4-4F31-A2B4-079CBC9C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17" y="4104715"/>
            <a:ext cx="904048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3863F-2B06-4C54-80A0-880A50FB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5ª : Juliana Hernández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BFDDEE-C7A0-4607-BF8D-48CADF4B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Juliana Hernández Normán, bautizada en 1594, y casada con solo 13 años con Pedro Guerra, hijo de Gonzalo de la Guerra y de María Pérez , naturales de La Palma.</a:t>
            </a:r>
          </a:p>
          <a:p>
            <a:r>
              <a:rPr lang="es-ES" dirty="0"/>
              <a:t>Se casaron en la iglesia de San Marcos el 3 de septiembre de 1607.</a:t>
            </a:r>
          </a:p>
          <a:p>
            <a:r>
              <a:rPr lang="es-ES" dirty="0"/>
              <a:t>De este matrimonio nació</a:t>
            </a:r>
            <a:r>
              <a:rPr lang="es-ES" b="1" dirty="0"/>
              <a:t> Felipa</a:t>
            </a:r>
            <a:r>
              <a:rPr lang="es-ES" dirty="0"/>
              <a:t>, que es la que continuará la saga.</a:t>
            </a:r>
          </a:p>
          <a:p>
            <a:r>
              <a:rPr lang="es-ES" dirty="0"/>
              <a:t>Juliana muere antes de 1617 y así lo hace constar su madre en el testamento.</a:t>
            </a:r>
          </a:p>
          <a:p>
            <a:endParaRPr lang="es-ES" dirty="0"/>
          </a:p>
        </p:txBody>
      </p:sp>
      <p:pic>
        <p:nvPicPr>
          <p:cNvPr id="5" name="Imagen 4" descr="Imagen que contiene reloj, tela&#10;&#10;Descripción generada automáticamente">
            <a:extLst>
              <a:ext uri="{FF2B5EF4-FFF2-40B4-BE49-F238E27FC236}">
                <a16:creationId xmlns:a16="http://schemas.microsoft.com/office/drawing/2014/main" id="{ECD3154C-E4AC-4F6A-AE74-0A78D34E3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034" y="4926018"/>
            <a:ext cx="8735644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3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10335-8925-463F-9905-D69CB0EA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6ª : Felipa Hernández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0801B0-87E0-4E09-834D-8753D5A3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Felipa Hernández Normán, bautizada el 9 de mayo de 1612 en San Marcos, en Tegueste.</a:t>
            </a:r>
          </a:p>
          <a:p>
            <a:r>
              <a:rPr lang="es-ES" dirty="0"/>
              <a:t>Se casa con Pedro Morales Afonso, hijo de Pedro de Morales y de María Hernández Afonso el 23 de enero de 1634 en  la parroquia de San Bartolomé.</a:t>
            </a:r>
          </a:p>
          <a:p>
            <a:r>
              <a:rPr lang="es-ES" dirty="0"/>
              <a:t>En numerosos documentos aparece como Felipa de la Cruz.</a:t>
            </a:r>
          </a:p>
          <a:p>
            <a:endParaRPr lang="es-ES" dirty="0"/>
          </a:p>
          <a:p>
            <a:r>
              <a:rPr lang="es-ES" dirty="0"/>
              <a:t>Hijos:</a:t>
            </a:r>
          </a:p>
          <a:p>
            <a:r>
              <a:rPr lang="es-ES" dirty="0"/>
              <a:t>Juan Bautista de Morales (26/07/1638)</a:t>
            </a:r>
          </a:p>
          <a:p>
            <a:r>
              <a:rPr lang="es-ES" dirty="0"/>
              <a:t>Francisca de Morales (07/10/1640)</a:t>
            </a:r>
          </a:p>
          <a:p>
            <a:r>
              <a:rPr lang="es-ES" dirty="0"/>
              <a:t>María de Morales (27/08/1645) </a:t>
            </a:r>
          </a:p>
        </p:txBody>
      </p:sp>
    </p:spTree>
    <p:extLst>
      <p:ext uri="{BB962C8B-B14F-4D97-AF65-F5344CB8AC3E}">
        <p14:creationId xmlns:p14="http://schemas.microsoft.com/office/powerpoint/2010/main" val="172916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89DE-2DA9-456D-8592-B15E27CC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Dote de Felipa de la Cruz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780086-9F87-47EC-94F4-DB76BC091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31" y="1360033"/>
            <a:ext cx="11043138" cy="5132842"/>
          </a:xfrm>
        </p:spPr>
      </p:pic>
    </p:spTree>
    <p:extLst>
      <p:ext uri="{BB962C8B-B14F-4D97-AF65-F5344CB8AC3E}">
        <p14:creationId xmlns:p14="http://schemas.microsoft.com/office/powerpoint/2010/main" val="383290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71F4-8863-4CDB-B848-15C67223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7ª: Juan Bautista de Morales Afonso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CB2CD-1292-4D94-B3A7-9D557AE3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7496"/>
            <a:ext cx="10744200" cy="4679467"/>
          </a:xfrm>
        </p:spPr>
        <p:txBody>
          <a:bodyPr/>
          <a:lstStyle/>
          <a:p>
            <a:r>
              <a:rPr lang="es-ES" dirty="0"/>
              <a:t>Nace en Tejina el 26 de julio de 1638,y se casa en la misma parroquia con Catalina Francisca, hija de Cristóbal Rodríguez y de Catalina Francisca el 22 de noviembre de 1660.</a:t>
            </a:r>
          </a:p>
          <a:p>
            <a:r>
              <a:rPr lang="es-ES" dirty="0"/>
              <a:t>Hijos:</a:t>
            </a:r>
          </a:p>
          <a:p>
            <a:r>
              <a:rPr lang="es-ES" dirty="0"/>
              <a:t>Francisca Afonso (1661)</a:t>
            </a:r>
          </a:p>
          <a:p>
            <a:r>
              <a:rPr lang="es-ES" dirty="0"/>
              <a:t>Juan (1671)</a:t>
            </a:r>
          </a:p>
          <a:p>
            <a:r>
              <a:rPr lang="es-ES" dirty="0"/>
              <a:t>María Hernández Afonso (1674)</a:t>
            </a:r>
          </a:p>
          <a:p>
            <a:r>
              <a:rPr lang="es-ES" dirty="0"/>
              <a:t>Cristóbal (1677)</a:t>
            </a:r>
          </a:p>
          <a:p>
            <a:r>
              <a:rPr lang="es-ES" dirty="0"/>
              <a:t>Pascual (1681)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685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96F9F-8FDF-40C5-9943-9D972992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8ª Francisca Afonso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0A53A7-CF0D-40FA-BCAC-DE66BDB82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Nace el 9 de octubre de 1661 y casa con Juan Rodríguez de Albornoz, hijo de </a:t>
            </a:r>
            <a:r>
              <a:rPr lang="es-ES" dirty="0">
                <a:latin typeface="Calibri" panose="020F0502020204030204" pitchFamily="34" charset="0"/>
                <a:ea typeface="Batang" panose="020B0503020000020004" pitchFamily="18" charset="-127"/>
                <a:cs typeface="Times New Roman" panose="02020603050405020304" pitchFamily="18" charset="0"/>
              </a:rPr>
              <a:t>Baltasar Rodríguez y María de Vera Albornoz,</a:t>
            </a:r>
            <a:r>
              <a:rPr lang="es-ES" dirty="0"/>
              <a:t> el 22 de octubre de 1685.</a:t>
            </a:r>
          </a:p>
          <a:p>
            <a:r>
              <a:rPr lang="es-ES" dirty="0"/>
              <a:t>Hijos: </a:t>
            </a:r>
          </a:p>
          <a:p>
            <a:r>
              <a:rPr lang="es-ES" dirty="0"/>
              <a:t>Baltasar Rodríguez de Vera y Normán (1686)</a:t>
            </a:r>
          </a:p>
          <a:p>
            <a:r>
              <a:rPr lang="es-ES" dirty="0"/>
              <a:t>María Rodríguez (1688)</a:t>
            </a:r>
          </a:p>
          <a:p>
            <a:r>
              <a:rPr lang="es-ES" dirty="0"/>
              <a:t>Simón Rodríguez (1691)</a:t>
            </a:r>
          </a:p>
          <a:p>
            <a:r>
              <a:rPr lang="es-ES" dirty="0"/>
              <a:t>Andrés Rodríguez(1693)</a:t>
            </a:r>
          </a:p>
          <a:p>
            <a:r>
              <a:rPr lang="es-ES" dirty="0"/>
              <a:t>Juan Rodríguez de Vera </a:t>
            </a:r>
          </a:p>
        </p:txBody>
      </p:sp>
    </p:spTree>
    <p:extLst>
      <p:ext uri="{BB962C8B-B14F-4D97-AF65-F5344CB8AC3E}">
        <p14:creationId xmlns:p14="http://schemas.microsoft.com/office/powerpoint/2010/main" val="247802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5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F09BB-3767-4049-A12C-62F55C8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Formas del apellido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B050F-67B9-4F98-9ABA-D565FF22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err="1"/>
              <a:t>Orman</a:t>
            </a:r>
            <a:endParaRPr lang="es-ES" dirty="0"/>
          </a:p>
          <a:p>
            <a:r>
              <a:rPr lang="es-ES" dirty="0"/>
              <a:t>Horman</a:t>
            </a:r>
          </a:p>
          <a:p>
            <a:r>
              <a:rPr lang="es-ES" dirty="0" err="1"/>
              <a:t>Normand</a:t>
            </a:r>
            <a:endParaRPr lang="es-ES" dirty="0"/>
          </a:p>
          <a:p>
            <a:r>
              <a:rPr lang="es-ES" dirty="0"/>
              <a:t>Norman</a:t>
            </a:r>
          </a:p>
          <a:p>
            <a:r>
              <a:rPr lang="es-ES" dirty="0"/>
              <a:t>Normán</a:t>
            </a:r>
          </a:p>
        </p:txBody>
      </p:sp>
    </p:spTree>
    <p:extLst>
      <p:ext uri="{BB962C8B-B14F-4D97-AF65-F5344CB8AC3E}">
        <p14:creationId xmlns:p14="http://schemas.microsoft.com/office/powerpoint/2010/main" val="208684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9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BEE3F-8D7D-496E-8F4A-049B1A00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9ª Baltasar Rguez. de Vera y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A11A03-D85E-4F74-A43F-7C24EC8E5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s-ES" sz="2300" dirty="0">
              <a:effectLst/>
              <a:latin typeface="Calibri" panose="020F0502020204030204" pitchFamily="34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300" dirty="0">
                <a:effectLst/>
                <a:latin typeface="Calibri" panose="020F0502020204030204" pitchFamily="34" charset="0"/>
                <a:ea typeface="Batang" panose="020B0503020000020004" pitchFamily="18" charset="-127"/>
                <a:cs typeface="Times New Roman" panose="02020603050405020304" pitchFamily="18" charset="0"/>
              </a:rPr>
              <a:t>Tejina libro 2 bautismos fol. 90v:</a:t>
            </a:r>
          </a:p>
          <a:p>
            <a:pPr>
              <a:spcAft>
                <a:spcPts val="0"/>
              </a:spcAft>
            </a:pPr>
            <a:r>
              <a:rPr lang="es-ES" sz="2300" i="1" dirty="0">
                <a:effectLst/>
                <a:latin typeface="Calibri" panose="020F0502020204030204" pitchFamily="34" charset="0"/>
                <a:ea typeface="Batang" panose="020B0503020000020004" pitchFamily="18" charset="-127"/>
                <a:cs typeface="Times New Roman" panose="02020603050405020304" pitchFamily="18" charset="0"/>
              </a:rPr>
              <a:t>“En  veintiún días del mes de julio de mil y seiscientos ochenta y seis, yo Juan Afonso Bello cura  de los lugares de Tegueste y Tejina  bauticé a Baltasar, hijo legítimo de Juan Rguez de Albornoz y de Francisca Hdez Afonso vecinos de Tejina el cual nació en diecinueve de dicho mes; fue su padrino Domingo de Mederos. Tiene óleo y crisma y lo firmé”.</a:t>
            </a:r>
          </a:p>
          <a:p>
            <a:pPr>
              <a:spcAft>
                <a:spcPts val="0"/>
              </a:spcAft>
            </a:pPr>
            <a:endParaRPr lang="es-ES" sz="2300" i="1" dirty="0">
              <a:latin typeface="Calibri" panose="020F0502020204030204" pitchFamily="34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2300" i="1" dirty="0">
              <a:effectLst/>
              <a:latin typeface="Calibri" panose="020F0502020204030204" pitchFamily="34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2400" dirty="0"/>
              <a:t>Se casa con María Francisca Salgado, el 27 de julio de 1711,en Tejina.</a:t>
            </a:r>
            <a:endParaRPr lang="es-ES" sz="2300" dirty="0">
              <a:effectLst/>
              <a:latin typeface="Calibri" panose="020F0502020204030204" pitchFamily="34" charset="0"/>
              <a:ea typeface="Batang" panose="020B0503020000020004" pitchFamily="18" charset="-127"/>
              <a:cs typeface="Times New Roman" panose="02020603050405020304" pitchFamily="18" charset="0"/>
            </a:endParaRPr>
          </a:p>
          <a:p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315770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9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68B9-88FE-4763-AA33-380A187D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/>
              <a:t>Baltasar Rguez. de Vera y Normán y </a:t>
            </a:r>
            <a:r>
              <a:rPr lang="es-ES" sz="3600" b="1" dirty="0" err="1"/>
              <a:t>Mª</a:t>
            </a:r>
            <a:r>
              <a:rPr lang="es-ES" sz="3600" b="1" dirty="0"/>
              <a:t> Francisca Salgado</a:t>
            </a:r>
            <a:br>
              <a:rPr lang="es-ES" sz="3600" b="1" dirty="0"/>
            </a:br>
            <a:r>
              <a:rPr lang="es-ES" sz="3600" b="1" dirty="0"/>
              <a:t>(27/07/1711)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1E62B45-0A9F-4CCF-9FB0-C41DD8ADA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45" y="1690688"/>
            <a:ext cx="10459910" cy="4657103"/>
          </a:xfrm>
        </p:spPr>
      </p:pic>
    </p:spTree>
    <p:extLst>
      <p:ext uri="{BB962C8B-B14F-4D97-AF65-F5344CB8AC3E}">
        <p14:creationId xmlns:p14="http://schemas.microsoft.com/office/powerpoint/2010/main" val="84770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70F18-30EB-4F0C-946C-D475D86A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10ª Salvador Rodríguez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97D98-6D26-470B-B284-063B2EAC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Nace el 3 de julio de 1712 y se casa el 23 de abril de 1731 con Catalina Gabriela de Armas, hija de Francisco García de Armas y de Sebastiana Gabriela.</a:t>
            </a:r>
          </a:p>
          <a:p>
            <a:r>
              <a:rPr lang="es-ES" dirty="0"/>
              <a:t>Fue alcalde de Tejina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1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19CBB-B60D-499B-B70E-9961C445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92"/>
            <a:ext cx="10515600" cy="1198630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/>
              <a:t>Salvador Rguez. Normán y Catalina Gabriela de Armas</a:t>
            </a:r>
            <a:br>
              <a:rPr lang="es-ES" sz="3100" b="1" dirty="0"/>
            </a:br>
            <a:r>
              <a:rPr lang="es-ES" sz="3100" b="1" dirty="0"/>
              <a:t>(23/04/1731)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A439710-6263-4555-B6D3-88ECD2854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17" y="2266122"/>
            <a:ext cx="11422966" cy="4950723"/>
          </a:xfrm>
        </p:spPr>
      </p:pic>
    </p:spTree>
    <p:extLst>
      <p:ext uri="{BB962C8B-B14F-4D97-AF65-F5344CB8AC3E}">
        <p14:creationId xmlns:p14="http://schemas.microsoft.com/office/powerpoint/2010/main" val="102055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6C76F-4527-4A45-80B3-D485DE4B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11ª Pedro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C5913-9036-48F6-8E61-CE9FE512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97" y="1524000"/>
            <a:ext cx="10515600" cy="7314102"/>
          </a:xfrm>
        </p:spPr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Es bautizado el 4 de agosto de 1732 en la iglesia de San Bartolomé, con los nombres de Manuel Antonio y casó el 2 de diciembre de 1753 con Gregoria Rodríguez.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2 de entierros de Tejina:  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Pedro Normán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(…)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julio de1767, </a:t>
            </a:r>
            <a:r>
              <a:rPr lang="es-E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murió en La Calera debajo de una peña que le cayó y luego qued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muerto y sepultado, era hombre casado de edad de 36 años.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mujer se vuelve a casar el 13 de diciembre de 1772 con Mateo Jaime.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550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1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C076E-76FF-4990-8BFA-FDA2B2EB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Pedro Normán y Gregoria Rodríguez </a:t>
            </a:r>
            <a:br>
              <a:rPr lang="es-ES" b="1" dirty="0"/>
            </a:br>
            <a:r>
              <a:rPr lang="es-ES" b="1" dirty="0"/>
              <a:t>(04/08/1732)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9703098-98EA-4815-90C5-65AC6921D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05" y="2441635"/>
            <a:ext cx="11778390" cy="3932660"/>
          </a:xfrm>
        </p:spPr>
      </p:pic>
    </p:spTree>
    <p:extLst>
      <p:ext uri="{BB962C8B-B14F-4D97-AF65-F5344CB8AC3E}">
        <p14:creationId xmlns:p14="http://schemas.microsoft.com/office/powerpoint/2010/main" val="2567195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219F6-7DD7-4C22-98B7-35C0CB8B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12ª: Francisco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00559-06C7-4FAD-816C-D9C29BF5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825624"/>
            <a:ext cx="10650415" cy="4493113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Nace el 8 de febrero de 1754 y se casa con Juana de Armas el 26 de julio de 1775.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Sabemos que emigró a América antes de 1805</a:t>
            </a:r>
          </a:p>
          <a:p>
            <a:endParaRPr lang="es-ES" dirty="0"/>
          </a:p>
        </p:txBody>
      </p:sp>
      <p:pic>
        <p:nvPicPr>
          <p:cNvPr id="4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E8EBBBB-2788-48B7-83CD-3659265561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376" y="2604915"/>
            <a:ext cx="6526662" cy="28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4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17511-D875-4C45-AD53-D63CC51A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Francisco Normán y Juana de Armas</a:t>
            </a:r>
            <a:br>
              <a:rPr lang="es-ES" b="1" dirty="0"/>
            </a:br>
            <a:r>
              <a:rPr lang="es-ES" b="1" dirty="0"/>
              <a:t>(26/07/1775)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88B9263-ADA3-4EBD-BE95-DCA51679C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2" y="1790079"/>
            <a:ext cx="11718986" cy="5067921"/>
          </a:xfrm>
        </p:spPr>
      </p:pic>
    </p:spTree>
    <p:extLst>
      <p:ext uri="{BB962C8B-B14F-4D97-AF65-F5344CB8AC3E}">
        <p14:creationId xmlns:p14="http://schemas.microsoft.com/office/powerpoint/2010/main" val="1001309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A7FE8-E0C1-4560-BADF-C6B4312D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13ª: Juan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1FFAB-7AFC-4BE4-9EBA-8DF19539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Nacido el 14 de diciembre de 1782 y casado con María Curbelo, hija  de Diego Curbelo y de María Jaime de Armas, el 5 de septiembre de 1805.</a:t>
            </a:r>
          </a:p>
          <a:p>
            <a:r>
              <a:rPr lang="es-ES" dirty="0"/>
              <a:t>Padrón de 1840, Tejina casco: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 descr="Imagen que contiene texto, pizarrón, grande, mucho&#10;&#10;Descripción generada automáticamente">
            <a:extLst>
              <a:ext uri="{FF2B5EF4-FFF2-40B4-BE49-F238E27FC236}">
                <a16:creationId xmlns:a16="http://schemas.microsoft.com/office/drawing/2014/main" id="{50415F70-EC3D-41EC-9A09-F5826A8F5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711" y="3841674"/>
            <a:ext cx="8218577" cy="23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D56F8-D35E-4EF8-8FCF-8C3CE0A0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Juan Normán y María Curbelo</a:t>
            </a:r>
            <a:br>
              <a:rPr lang="es-ES" b="1" dirty="0"/>
            </a:br>
            <a:r>
              <a:rPr lang="es-ES" b="1" dirty="0"/>
              <a:t>(05/09/1805)</a:t>
            </a:r>
          </a:p>
        </p:txBody>
      </p:sp>
      <p:pic>
        <p:nvPicPr>
          <p:cNvPr id="9" name="Marcador de contenido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E0D04F7-7932-4B16-8230-47DEB984E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03" y="1969477"/>
            <a:ext cx="11278048" cy="4523398"/>
          </a:xfrm>
        </p:spPr>
      </p:pic>
    </p:spTree>
    <p:extLst>
      <p:ext uri="{BB962C8B-B14F-4D97-AF65-F5344CB8AC3E}">
        <p14:creationId xmlns:p14="http://schemas.microsoft.com/office/powerpoint/2010/main" val="5425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Marcador de contenido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B35DE9D-DCB8-4FE2-AC90-E7AF9E867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95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2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78BEF-4BE8-43DC-96DA-261675B0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14ª: Ramón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CD6A61-BB35-458B-88A7-B2F99949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Nace el 21 de julio de 1806 y se casa con Antonia García el 7 de mayo de 1828. Tienen 10 hijos.</a:t>
            </a:r>
          </a:p>
          <a:p>
            <a:r>
              <a:rPr lang="es-ES" dirty="0"/>
              <a:t>Padrón de 1840: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 descr="Imagen que contiene texto, pájaro, rebaño, grande&#10;&#10;Descripción generada automáticamente">
            <a:extLst>
              <a:ext uri="{FF2B5EF4-FFF2-40B4-BE49-F238E27FC236}">
                <a16:creationId xmlns:a16="http://schemas.microsoft.com/office/drawing/2014/main" id="{F977D6CA-EEFA-4978-AE76-BD4370BD9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113395"/>
            <a:ext cx="7441378" cy="35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10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2DD32-23D1-4268-8876-115ED424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Ramón Normán y Antonia García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ACDBE79-1C64-4CFA-B8B1-735DCEDD0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914" y="1690687"/>
            <a:ext cx="9650172" cy="46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0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6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BAD85-7945-479B-83AE-DFF31327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15ª María Juana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B7A72-F44D-4316-8747-83497761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Nace el 27 de enero de 1831 y se casó con Cirilo Rodríguez el 24 de julio de 1856. Fue enterrada el 1 de enero de 1900.</a:t>
            </a:r>
          </a:p>
          <a:p>
            <a:r>
              <a:rPr lang="es-ES" dirty="0"/>
              <a:t>Tuvo siete hijas:</a:t>
            </a:r>
          </a:p>
          <a:p>
            <a:r>
              <a:rPr lang="es-ES" b="1" dirty="0"/>
              <a:t>Antonia Rodríguez Normán </a:t>
            </a:r>
            <a:r>
              <a:rPr lang="es-ES" dirty="0"/>
              <a:t>(1858-1951) casada con Antonio Díaz.</a:t>
            </a:r>
          </a:p>
          <a:p>
            <a:r>
              <a:rPr lang="es-ES" b="1" dirty="0"/>
              <a:t>Mauricia Rodríguez Normán </a:t>
            </a:r>
            <a:r>
              <a:rPr lang="es-ES" dirty="0"/>
              <a:t>(1861- 1957) casada con Julián González.</a:t>
            </a:r>
          </a:p>
          <a:p>
            <a:r>
              <a:rPr lang="es-ES" b="1" dirty="0"/>
              <a:t>Patricia Rodríguez Normán </a:t>
            </a:r>
            <a:r>
              <a:rPr lang="es-ES" dirty="0"/>
              <a:t>(1863- antes de 1900) casada con Silvestre Méndez.</a:t>
            </a:r>
          </a:p>
          <a:p>
            <a:r>
              <a:rPr lang="es-ES" b="1" dirty="0"/>
              <a:t>María Eusebia Rodríguez Normán </a:t>
            </a:r>
            <a:r>
              <a:rPr lang="es-ES" dirty="0"/>
              <a:t>(1866-1935) casada con Cecilio Fco. Martín Bello.</a:t>
            </a:r>
          </a:p>
          <a:p>
            <a:r>
              <a:rPr lang="es-ES" b="1" dirty="0"/>
              <a:t>Juana Rodríguez Normán </a:t>
            </a:r>
            <a:r>
              <a:rPr lang="es-ES" dirty="0"/>
              <a:t>(1868-1945) casada con Rafael Rodríguez.</a:t>
            </a:r>
          </a:p>
          <a:p>
            <a:r>
              <a:rPr lang="es-ES" b="1" dirty="0"/>
              <a:t>Benita Rodríguez Normán </a:t>
            </a:r>
            <a:r>
              <a:rPr lang="es-ES" dirty="0"/>
              <a:t>(1871-1956) casada con Cipriano Rodríguez.</a:t>
            </a:r>
          </a:p>
          <a:p>
            <a:r>
              <a:rPr lang="es-ES" b="1" dirty="0"/>
              <a:t>Hilaria Rodríguez Normán </a:t>
            </a:r>
            <a:r>
              <a:rPr lang="es-ES" dirty="0"/>
              <a:t>(1874-1914) casada con Domingo Méndez.</a:t>
            </a:r>
          </a:p>
        </p:txBody>
      </p:sp>
    </p:spTree>
    <p:extLst>
      <p:ext uri="{BB962C8B-B14F-4D97-AF65-F5344CB8AC3E}">
        <p14:creationId xmlns:p14="http://schemas.microsoft.com/office/powerpoint/2010/main" val="1958955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CCEEB-84E1-42FE-B946-E503EB2B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33286-945C-4784-AB0D-8580A3F2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María de Morales (1560)</a:t>
            </a:r>
          </a:p>
          <a:p>
            <a:pPr algn="just"/>
            <a:r>
              <a:rPr lang="es-ES" dirty="0"/>
              <a:t>Juliana Hernández Normán (1594)</a:t>
            </a:r>
          </a:p>
          <a:p>
            <a:pPr algn="just"/>
            <a:r>
              <a:rPr lang="es-ES" dirty="0"/>
              <a:t>Felipa de la Cruz (1612)</a:t>
            </a:r>
          </a:p>
          <a:p>
            <a:pPr algn="just"/>
            <a:r>
              <a:rPr lang="es-ES" dirty="0"/>
              <a:t>Francisca Afonso (1661)</a:t>
            </a:r>
          </a:p>
          <a:p>
            <a:pPr algn="just"/>
            <a:r>
              <a:rPr lang="es-ES" dirty="0"/>
              <a:t>María Juana Normán (1831)</a:t>
            </a:r>
          </a:p>
          <a:p>
            <a:pPr algn="just"/>
            <a:r>
              <a:rPr lang="es-ES" dirty="0"/>
              <a:t>Mauricia Rodríguez Normán (1861-1957)</a:t>
            </a:r>
          </a:p>
        </p:txBody>
      </p:sp>
    </p:spTree>
    <p:extLst>
      <p:ext uri="{BB962C8B-B14F-4D97-AF65-F5344CB8AC3E}">
        <p14:creationId xmlns:p14="http://schemas.microsoft.com/office/powerpoint/2010/main" val="11365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2DAC6-B6D1-4DB3-9DD4-F464EAA3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Normán en España</a:t>
            </a:r>
          </a:p>
        </p:txBody>
      </p:sp>
      <p:pic>
        <p:nvPicPr>
          <p:cNvPr id="9" name="Marcador de contenido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38E1208-5161-40DA-9D89-BE4C8EB87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92836"/>
            <a:ext cx="10317480" cy="4212542"/>
          </a:xfrm>
        </p:spPr>
      </p:pic>
    </p:spTree>
    <p:extLst>
      <p:ext uri="{BB962C8B-B14F-4D97-AF65-F5344CB8AC3E}">
        <p14:creationId xmlns:p14="http://schemas.microsoft.com/office/powerpoint/2010/main" val="192145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3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81552-C7F8-40C2-B6C7-13916AE5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Sebastián Normán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893AD-8AB2-4468-834C-53C696BA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138"/>
            <a:ext cx="10515600" cy="4351338"/>
          </a:xfrm>
        </p:spPr>
        <p:txBody>
          <a:bodyPr>
            <a:normAutofit/>
          </a:bodyPr>
          <a:lstStyle/>
          <a:p>
            <a:endParaRPr lang="es-ES" sz="1800" dirty="0">
              <a:latin typeface="Times New Roman" panose="02020603050405020304" pitchFamily="18" charset="0"/>
            </a:endParaRPr>
          </a:p>
          <a:p>
            <a:endParaRPr lang="es-ES" sz="1800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50000"/>
              </a:lnSpc>
              <a:buNone/>
            </a:pPr>
            <a:r>
              <a:rPr lang="es-ES" sz="18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 de repartimiento de Tenerife:</a:t>
            </a:r>
          </a:p>
          <a:p>
            <a:pPr marL="0" indent="0" algn="l">
              <a:lnSpc>
                <a:spcPct val="50000"/>
              </a:lnSpc>
              <a:buNone/>
            </a:pPr>
            <a:r>
              <a:rPr lang="es-ES" sz="18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-457200">
              <a:lnSpc>
                <a:spcPct val="150000"/>
              </a:lnSpc>
              <a:buNone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 don Alonso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Fernandes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Lugo, Adelantado de las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yslas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Canaria,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governador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justyçia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mayor de las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yslas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Tenerife y San Miguel de la Palma, por sus altezas, e por el poder que tengo de sus altezas para el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repartimiento de las tierras, aguas e otros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qualesquier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eredamientos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dichas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yslas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doy a vos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Savastyán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Norman y a vos Bartolomé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Rodrigues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Porquna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dozyentas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fanegas de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tyerra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sequero que son en el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Punta del Fidalgo (…) Digo que do a vos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Sauastyan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Norman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çiento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veynte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hanegas de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senbradura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Bartolomé de Porcuna, ochenta hanegas porque no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teneys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tantos hijos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El Adelantado.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25/08/1506”.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ct val="50000"/>
              </a:lnSpc>
              <a:buNone/>
            </a:pPr>
            <a:endParaRPr lang="es-ES" sz="1800" b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F1067-0777-4C26-9D84-C5CC57648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pPr algn="ctr"/>
            <a:r>
              <a:rPr lang="es-ES" b="1" dirty="0"/>
              <a:t>Protocolos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1779A-B8B3-4328-AECE-72765DC75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523"/>
            <a:ext cx="10515600" cy="452044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s-ES" sz="2400" dirty="0">
                <a:solidFill>
                  <a:srgbClr val="231F20"/>
                </a:solidFill>
                <a:latin typeface="AGaramond-Regular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Escribano </a:t>
            </a:r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Ruíz de Berlanga</a:t>
            </a:r>
            <a:endParaRPr lang="es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1508-enero-2.</a:t>
            </a:r>
            <a:r>
              <a:rPr lang="es-E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--Fol. 251v. Diego Martín, carpintero, hijo de Diego Martín, v0 ., se obliga c. hacer a Sebastián </a:t>
            </a:r>
            <a:r>
              <a:rPr lang="es-ES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Hormán</a:t>
            </a:r>
            <a:r>
              <a:rPr lang="es-E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v0 ., una atahona, cuya rueda mida 64 o 66 puntos y el husillo igual, desde el día de la fecha hasta el 15 de marzo, en esta villa o en la montaña; y a darle toda la madera labrada de manera que </a:t>
            </a:r>
            <a:r>
              <a:rPr lang="es-ES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Hormán</a:t>
            </a:r>
            <a:r>
              <a:rPr lang="es-E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solo haya de asentarla, por precio de 5 doblas de oro (…)</a:t>
            </a:r>
          </a:p>
          <a:p>
            <a:pPr>
              <a:lnSpc>
                <a:spcPct val="50000"/>
              </a:lnSpc>
            </a:pPr>
            <a:r>
              <a:rPr lang="es-ES" sz="2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1508-enero-31</a:t>
            </a: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.--</a:t>
            </a:r>
            <a:r>
              <a:rPr lang="es-ES" sz="2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</a:t>
            </a: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272v. Diego Suárez, hijo de Diego Pérez y Catalina Suárez, </a:t>
            </a:r>
            <a:r>
              <a:rPr lang="es-ES" sz="2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</a:p>
          <a:p>
            <a:pPr>
              <a:lnSpc>
                <a:spcPct val="50000"/>
              </a:lnSpc>
            </a:pP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vende a Bastián </a:t>
            </a:r>
            <a:r>
              <a:rPr lang="es-ES" sz="2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Ormán,vü</a:t>
            </a: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15 fanegadas de tierra de sequero, situadas, en el valle 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sz="2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Araguygo</a:t>
            </a:r>
            <a:r>
              <a:rPr lang="es-ES" sz="2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", (…)</a:t>
            </a:r>
            <a:endParaRPr lang="es-ES" sz="2200" b="0" i="1" u="none" strike="noStrike" baseline="0" dirty="0">
              <a:solidFill>
                <a:srgbClr val="231F2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50000"/>
              </a:lnSpc>
              <a:buNone/>
            </a:pPr>
            <a:endParaRPr lang="es-ES" sz="2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Testó el 4 de mayo de 1511 ante Hernán Guerra</a:t>
            </a:r>
            <a:endParaRPr lang="es-ES" sz="2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967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BE87B-9190-4430-87F5-AA311B5E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Extracto del testamento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2FC9EB-750E-44D9-A4A3-48FA1443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1.041. </a:t>
            </a:r>
            <a:r>
              <a:rPr lang="es-E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1511, mayo, 4: 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fol. 256 r. </a:t>
            </a:r>
            <a:r>
              <a:rPr lang="es-E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Sebastián de </a:t>
            </a:r>
            <a:r>
              <a:rPr lang="es-ES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Ormán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V0 ., hace su testamento. Desea ser enterrado en San Francisco; el día de su entierro los frailes le digan una vigilia de 3 lecciones y sendas misas; los frailes salgan 9 días sobre su sepultura y le ofrenden los 9 días pan, vino y cera en tabla, además le digan 10 misas. Manda que todas las deudas que vinieren en buena verdad se paguen de sus bienes; debe a Juan Gutiérrez, V0 • de Lanzarote, 10.850 </a:t>
            </a:r>
            <a:r>
              <a:rPr lang="es-E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mrs.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resto de un contrato, porque había pagado lo demás, que eran doce, en dineros, y más tiene embargados ocho reales por el personero de esta isla, por herbajes de las vacas de Juan Gutiérrez; Nombra albaceas a Jerónimo Fernández y a Marcos Verde, su compadre. Deja herederos del remanente de sus bienes a </a:t>
            </a:r>
            <a:r>
              <a:rPr lang="es-ES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Ormán</a:t>
            </a:r>
            <a:r>
              <a:rPr lang="es-ES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Luis, María, Leonor, Bastián, Antón, Margarita y Ana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sus hijos, y a </a:t>
            </a:r>
            <a:r>
              <a:rPr lang="es-ES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 Fernández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 mujer, además del que naciere. </a:t>
            </a:r>
            <a:r>
              <a:rPr lang="es-E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Bartolomé de Porcuna, Gómez de Salazar, Andrés Fernández, Francisco Díaz, Pero Yanes, vs. y </a:t>
            </a:r>
            <a:r>
              <a:rPr lang="es-E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ests</a:t>
            </a: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Sin firma.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57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BF82A-C08F-45CC-AF15-83AC9207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Elena Fernández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15C38-34AA-415C-A811-5AA81F95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457739"/>
            <a:ext cx="10515600" cy="5035136"/>
          </a:xfrm>
        </p:spPr>
        <p:txBody>
          <a:bodyPr>
            <a:normAutofit fontScale="70000" lnSpcReduction="20000"/>
          </a:bodyPr>
          <a:lstStyle/>
          <a:p>
            <a:endParaRPr lang="es-ES" sz="3200" dirty="0"/>
          </a:p>
          <a:p>
            <a:r>
              <a:rPr lang="es-ES" sz="3200" i="1" dirty="0"/>
              <a:t>Casa por segunda vez con Blas Martín, con quien no tuvo hijos.</a:t>
            </a:r>
          </a:p>
          <a:p>
            <a:r>
              <a:rPr lang="es-ES" sz="3200" i="1" dirty="0"/>
              <a:t>Es hermana de Jerónimo Hernández, como podemos ver en el testamento de éste el 15 de julio de 1520 ante Juan Márquez :</a:t>
            </a:r>
            <a:r>
              <a:rPr lang="es-ES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Dice que ha sido tutor y curador de las personas y bienes de sus sobrinos, hijos de Sebastián </a:t>
            </a:r>
            <a:r>
              <a:rPr lang="es-ES" sz="3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Ormán</a:t>
            </a:r>
            <a:r>
              <a:rPr lang="es-ES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,(…) </a:t>
            </a:r>
          </a:p>
          <a:p>
            <a:r>
              <a:rPr lang="es-ES" sz="3200" b="1" i="0" u="none" strike="noStrike" baseline="0" dirty="0">
                <a:latin typeface="Times New Roman" panose="02020603050405020304" pitchFamily="18" charset="0"/>
              </a:rPr>
              <a:t>Testamento ante Hernán González:</a:t>
            </a:r>
          </a:p>
          <a:p>
            <a:pPr marL="0" indent="0" algn="l">
              <a:buNone/>
            </a:pP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1536, mayo, 28 L. 19, f. 460 V. Elena Hernández, mujer de Blas Martín, </a:t>
            </a:r>
            <a:r>
              <a:rPr lang="es-ES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vª</a:t>
            </a: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otorga testamento por estar enferma. Fórmulas de fe. Manda que la entierren en la iglesia y monasterio de San Francisco de esta ciudad en la sepultura en que está enterrado Bastián Norman, su primer marido (…)</a:t>
            </a:r>
          </a:p>
          <a:p>
            <a:r>
              <a:rPr lang="es-ES" sz="3200" b="1" dirty="0">
                <a:latin typeface="Times New Roman" panose="02020603050405020304" pitchFamily="18" charset="0"/>
              </a:rPr>
              <a:t>Ante Juan del Castillo:</a:t>
            </a:r>
          </a:p>
          <a:p>
            <a:pPr marL="0" indent="0" algn="l">
              <a:buNone/>
            </a:pPr>
            <a:r>
              <a:rPr lang="es-ES" sz="3200" b="0" i="1" u="none" strike="noStrike" baseline="0" dirty="0">
                <a:latin typeface="Times New Roman" panose="02020603050405020304" pitchFamily="18" charset="0"/>
              </a:rPr>
              <a:t>2 de mayo de 1543: </a:t>
            </a: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testamento de Elena </a:t>
            </a:r>
            <a:r>
              <a:rPr lang="es-E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Fernán</a:t>
            </a: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dez, viuda de </a:t>
            </a:r>
            <a:r>
              <a:rPr lang="es-E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ebastián </a:t>
            </a:r>
            <a:r>
              <a:rPr lang="es-ES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ormán, deja hijos llamados Juan Norman, Antón Norman, María Norman, Leonor Norman, y los hijos de Ana Gutiérrez, </a:t>
            </a:r>
            <a:r>
              <a:rPr lang="es-ES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</a:t>
            </a:r>
            <a:r>
              <a:rPr lang="es-E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844.</a:t>
            </a:r>
            <a:endParaRPr lang="es-ES" sz="3200" b="0" i="1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es-ES" sz="4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s-ES" sz="4200" i="1" dirty="0">
                <a:latin typeface="Times New Roman" panose="02020603050405020304" pitchFamily="18" charset="0"/>
              </a:rPr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4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3C481-E1BD-4DAC-BE47-9DB09DCE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/>
              <a:t>Sebastián Normán y Elena Fernández</a:t>
            </a: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D69633F-E76D-4A17-9341-3082479D7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76" y="1434904"/>
            <a:ext cx="11934848" cy="4684541"/>
          </a:xfrm>
        </p:spPr>
      </p:pic>
    </p:spTree>
    <p:extLst>
      <p:ext uri="{BB962C8B-B14F-4D97-AF65-F5344CB8AC3E}">
        <p14:creationId xmlns:p14="http://schemas.microsoft.com/office/powerpoint/2010/main" val="88137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1968</Words>
  <Application>Microsoft Office PowerPoint</Application>
  <PresentationFormat>Panorámica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AGaramond-Regular</vt:lpstr>
      <vt:lpstr>Arial</vt:lpstr>
      <vt:lpstr>Calibri</vt:lpstr>
      <vt:lpstr>Calibri Light</vt:lpstr>
      <vt:lpstr>Times New Roman</vt:lpstr>
      <vt:lpstr>Tema de Office</vt:lpstr>
      <vt:lpstr>Apellido Normán en Tejina</vt:lpstr>
      <vt:lpstr>Formas del apellido</vt:lpstr>
      <vt:lpstr>Presentación de PowerPoint</vt:lpstr>
      <vt:lpstr>Normán en España</vt:lpstr>
      <vt:lpstr>Sebastián Normán</vt:lpstr>
      <vt:lpstr>Protocolos</vt:lpstr>
      <vt:lpstr>Extracto del testamento</vt:lpstr>
      <vt:lpstr>Elena Fernández </vt:lpstr>
      <vt:lpstr>Sebastián Normán y Elena Fernández</vt:lpstr>
      <vt:lpstr>2ª: Antón Normán</vt:lpstr>
      <vt:lpstr>Presentación de PowerPoint</vt:lpstr>
      <vt:lpstr>3ª : Sebastián Normán</vt:lpstr>
      <vt:lpstr>4ª: María de Morales</vt:lpstr>
      <vt:lpstr>María de Morales</vt:lpstr>
      <vt:lpstr>5ª : Juliana Hernández </vt:lpstr>
      <vt:lpstr>6ª : Felipa Hernández Normán</vt:lpstr>
      <vt:lpstr>Dote de Felipa de la Cruz</vt:lpstr>
      <vt:lpstr>7ª: Juan Bautista de Morales Afonso</vt:lpstr>
      <vt:lpstr>8ª Francisca Afonso</vt:lpstr>
      <vt:lpstr>9ª Baltasar Rguez. de Vera y Normán</vt:lpstr>
      <vt:lpstr>Baltasar Rguez. de Vera y Normán y Mª Francisca Salgado (27/07/1711)</vt:lpstr>
      <vt:lpstr>10ª Salvador Rodríguez Normán</vt:lpstr>
      <vt:lpstr>Salvador Rguez. Normán y Catalina Gabriela de Armas (23/04/1731)</vt:lpstr>
      <vt:lpstr>11ª Pedro Normán</vt:lpstr>
      <vt:lpstr>Pedro Normán y Gregoria Rodríguez  (04/08/1732)</vt:lpstr>
      <vt:lpstr>12ª: Francisco Normán</vt:lpstr>
      <vt:lpstr>Francisco Normán y Juana de Armas (26/07/1775)</vt:lpstr>
      <vt:lpstr>13ª: Juan Normán</vt:lpstr>
      <vt:lpstr>Juan Normán y María Curbelo (05/09/1805)</vt:lpstr>
      <vt:lpstr>14ª: Ramón Normán</vt:lpstr>
      <vt:lpstr>Ramón Normán y Antonia García</vt:lpstr>
      <vt:lpstr>15ª María Juana Normán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Apellido Normán en Tejina</dc:title>
  <dc:creator/>
  <cp:lastModifiedBy/>
  <cp:revision>70</cp:revision>
  <dcterms:created xsi:type="dcterms:W3CDTF">2020-07-27T09:27:14Z</dcterms:created>
  <dcterms:modified xsi:type="dcterms:W3CDTF">2020-08-18T12:43:25Z</dcterms:modified>
</cp:coreProperties>
</file>