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71" r:id="rId3"/>
    <p:sldId id="257" r:id="rId4"/>
    <p:sldId id="258" r:id="rId5"/>
    <p:sldId id="259" r:id="rId6"/>
    <p:sldId id="312" r:id="rId7"/>
    <p:sldId id="260" r:id="rId8"/>
    <p:sldId id="261" r:id="rId9"/>
    <p:sldId id="262" r:id="rId10"/>
    <p:sldId id="263" r:id="rId11"/>
    <p:sldId id="264" r:id="rId12"/>
    <p:sldId id="265" r:id="rId13"/>
    <p:sldId id="266" r:id="rId14"/>
    <p:sldId id="267" r:id="rId15"/>
    <p:sldId id="268" r:id="rId16"/>
    <p:sldId id="270" r:id="rId17"/>
    <p:sldId id="285" r:id="rId18"/>
    <p:sldId id="272" r:id="rId19"/>
    <p:sldId id="273" r:id="rId20"/>
    <p:sldId id="274" r:id="rId21"/>
    <p:sldId id="275" r:id="rId22"/>
    <p:sldId id="286" r:id="rId23"/>
    <p:sldId id="276" r:id="rId24"/>
    <p:sldId id="279" r:id="rId25"/>
    <p:sldId id="313" r:id="rId26"/>
    <p:sldId id="277" r:id="rId27"/>
    <p:sldId id="278" r:id="rId28"/>
    <p:sldId id="280" r:id="rId29"/>
    <p:sldId id="281" r:id="rId30"/>
    <p:sldId id="316" r:id="rId31"/>
    <p:sldId id="282" r:id="rId32"/>
    <p:sldId id="283" r:id="rId33"/>
    <p:sldId id="284" r:id="rId34"/>
    <p:sldId id="287" r:id="rId35"/>
    <p:sldId id="327" r:id="rId36"/>
    <p:sldId id="288" r:id="rId37"/>
    <p:sldId id="314" r:id="rId38"/>
    <p:sldId id="289" r:id="rId39"/>
    <p:sldId id="317" r:id="rId40"/>
    <p:sldId id="290" r:id="rId41"/>
    <p:sldId id="291" r:id="rId42"/>
    <p:sldId id="294" r:id="rId43"/>
    <p:sldId id="293"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28" r:id="rId58"/>
    <p:sldId id="309" r:id="rId59"/>
    <p:sldId id="308" r:id="rId60"/>
    <p:sldId id="310" r:id="rId61"/>
    <p:sldId id="311" r:id="rId62"/>
    <p:sldId id="321" r:id="rId63"/>
    <p:sldId id="322" r:id="rId64"/>
    <p:sldId id="323" r:id="rId65"/>
    <p:sldId id="324" r:id="rId66"/>
    <p:sldId id="325" r:id="rId67"/>
    <p:sldId id="319" r:id="rId68"/>
    <p:sldId id="320" r:id="rId69"/>
    <p:sldId id="330" r:id="rId70"/>
    <p:sldId id="326" r:id="rId71"/>
    <p:sldId id="329" r:id="rId72"/>
  </p:sldIdLst>
  <p:sldSz cx="12192000" cy="6858000"/>
  <p:notesSz cx="6858000" cy="9144000"/>
  <p:defaultTex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modifyVerifier cryptProviderType="rsaAES" cryptAlgorithmClass="hash" cryptAlgorithmType="typeAny" cryptAlgorithmSid="14" spinCount="100000" saltData="wd3gnCRybH6xd6oE76h8uw==" hashData="g5G6OQuQo8QDo8OnuEOGHHpnGZLMDOM7DkT3dbJkhGUAsRSN5bDAKMxgXbPUiD/hL35QZ/led+pyKnN13QStpQ=="/>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snapToGrid="0">
      <p:cViewPr varScale="1">
        <p:scale>
          <a:sx n="108" d="100"/>
          <a:sy n="108" d="100"/>
        </p:scale>
        <p:origin x="678"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836FDC3-D262-48A7-A7A0-DEC1EE6FE258}"/>
              </a:ext>
            </a:extLst>
          </p:cNvPr>
          <p:cNvSpPr>
            <a:spLocks noGrp="1"/>
          </p:cNvSpPr>
          <p:nvPr>
            <p:ph type="dt" sz="half" idx="10"/>
          </p:nvPr>
        </p:nvSpPr>
        <p:spPr/>
        <p:txBody>
          <a:bodyPr/>
          <a:lstStyle>
            <a:lvl1pPr>
              <a:defRPr/>
            </a:lvl1pPr>
          </a:lstStyle>
          <a:p>
            <a:pPr>
              <a:defRPr/>
            </a:pPr>
            <a:fld id="{FBCB514C-C25D-4578-8B5C-58022E8105C9}" type="datetimeFigureOut">
              <a:rPr lang="es-ES"/>
              <a:pPr>
                <a:defRPr/>
              </a:pPr>
              <a:t>18/08/2020</a:t>
            </a:fld>
            <a:endParaRPr lang="es-ES"/>
          </a:p>
        </p:txBody>
      </p:sp>
      <p:sp>
        <p:nvSpPr>
          <p:cNvPr id="5" name="Marcador de pie de página 4">
            <a:extLst>
              <a:ext uri="{FF2B5EF4-FFF2-40B4-BE49-F238E27FC236}">
                <a16:creationId xmlns:a16="http://schemas.microsoft.com/office/drawing/2014/main" id="{F93BBD22-7362-42F8-B186-A20363DA5F6D}"/>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30202D99-FC81-4196-A60B-09146845DCE3}"/>
              </a:ext>
            </a:extLst>
          </p:cNvPr>
          <p:cNvSpPr>
            <a:spLocks noGrp="1"/>
          </p:cNvSpPr>
          <p:nvPr>
            <p:ph type="sldNum" sz="quarter" idx="12"/>
          </p:nvPr>
        </p:nvSpPr>
        <p:spPr/>
        <p:txBody>
          <a:bodyPr/>
          <a:lstStyle>
            <a:lvl1pPr>
              <a:defRPr/>
            </a:lvl1pPr>
          </a:lstStyle>
          <a:p>
            <a:fld id="{8DD49ED9-801E-4B1C-B18C-187D279ED1F8}" type="slidenum">
              <a:rPr lang="es-ES" altLang="es-ES"/>
              <a:pPr/>
              <a:t>‹Nº›</a:t>
            </a:fld>
            <a:endParaRPr lang="es-ES" altLang="es-ES"/>
          </a:p>
        </p:txBody>
      </p:sp>
    </p:spTree>
    <p:extLst>
      <p:ext uri="{BB962C8B-B14F-4D97-AF65-F5344CB8AC3E}">
        <p14:creationId xmlns:p14="http://schemas.microsoft.com/office/powerpoint/2010/main" val="3643439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8B45F7-BA7D-4E73-B9F6-577C0715CFCF}"/>
              </a:ext>
            </a:extLst>
          </p:cNvPr>
          <p:cNvSpPr>
            <a:spLocks noGrp="1"/>
          </p:cNvSpPr>
          <p:nvPr>
            <p:ph type="dt" sz="half" idx="10"/>
          </p:nvPr>
        </p:nvSpPr>
        <p:spPr/>
        <p:txBody>
          <a:bodyPr/>
          <a:lstStyle>
            <a:lvl1pPr>
              <a:defRPr/>
            </a:lvl1pPr>
          </a:lstStyle>
          <a:p>
            <a:pPr>
              <a:defRPr/>
            </a:pPr>
            <a:fld id="{87243A24-52ED-4CF1-818F-C8D68DADD5E6}" type="datetimeFigureOut">
              <a:rPr lang="es-ES"/>
              <a:pPr>
                <a:defRPr/>
              </a:pPr>
              <a:t>18/08/2020</a:t>
            </a:fld>
            <a:endParaRPr lang="es-ES"/>
          </a:p>
        </p:txBody>
      </p:sp>
      <p:sp>
        <p:nvSpPr>
          <p:cNvPr id="5" name="Marcador de pie de página 4">
            <a:extLst>
              <a:ext uri="{FF2B5EF4-FFF2-40B4-BE49-F238E27FC236}">
                <a16:creationId xmlns:a16="http://schemas.microsoft.com/office/drawing/2014/main" id="{3B10C2DB-6304-46AD-8BC7-AB4F2D269986}"/>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89E875F2-4DFA-404C-A298-7B042B939A15}"/>
              </a:ext>
            </a:extLst>
          </p:cNvPr>
          <p:cNvSpPr>
            <a:spLocks noGrp="1"/>
          </p:cNvSpPr>
          <p:nvPr>
            <p:ph type="sldNum" sz="quarter" idx="12"/>
          </p:nvPr>
        </p:nvSpPr>
        <p:spPr/>
        <p:txBody>
          <a:bodyPr/>
          <a:lstStyle>
            <a:lvl1pPr>
              <a:defRPr/>
            </a:lvl1pPr>
          </a:lstStyle>
          <a:p>
            <a:fld id="{6FA364D7-8FFB-456D-AF04-4086A08F5911}" type="slidenum">
              <a:rPr lang="es-ES" altLang="es-ES"/>
              <a:pPr/>
              <a:t>‹Nº›</a:t>
            </a:fld>
            <a:endParaRPr lang="es-ES" altLang="es-ES"/>
          </a:p>
        </p:txBody>
      </p:sp>
    </p:spTree>
    <p:extLst>
      <p:ext uri="{BB962C8B-B14F-4D97-AF65-F5344CB8AC3E}">
        <p14:creationId xmlns:p14="http://schemas.microsoft.com/office/powerpoint/2010/main" val="564881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3F248C-3448-42B4-B726-6B03F2977613}"/>
              </a:ext>
            </a:extLst>
          </p:cNvPr>
          <p:cNvSpPr>
            <a:spLocks noGrp="1"/>
          </p:cNvSpPr>
          <p:nvPr>
            <p:ph type="dt" sz="half" idx="10"/>
          </p:nvPr>
        </p:nvSpPr>
        <p:spPr/>
        <p:txBody>
          <a:bodyPr/>
          <a:lstStyle>
            <a:lvl1pPr>
              <a:defRPr/>
            </a:lvl1pPr>
          </a:lstStyle>
          <a:p>
            <a:pPr>
              <a:defRPr/>
            </a:pPr>
            <a:fld id="{F5D81B58-70BD-44D8-8433-111C40EC2DEE}" type="datetimeFigureOut">
              <a:rPr lang="es-ES"/>
              <a:pPr>
                <a:defRPr/>
              </a:pPr>
              <a:t>18/08/2020</a:t>
            </a:fld>
            <a:endParaRPr lang="es-ES"/>
          </a:p>
        </p:txBody>
      </p:sp>
      <p:sp>
        <p:nvSpPr>
          <p:cNvPr id="5" name="Marcador de pie de página 4">
            <a:extLst>
              <a:ext uri="{FF2B5EF4-FFF2-40B4-BE49-F238E27FC236}">
                <a16:creationId xmlns:a16="http://schemas.microsoft.com/office/drawing/2014/main" id="{2D50C1F0-7DE6-4FAE-8892-51F30A1B6C47}"/>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75BC183E-7EB4-489E-A304-A7796265982B}"/>
              </a:ext>
            </a:extLst>
          </p:cNvPr>
          <p:cNvSpPr>
            <a:spLocks noGrp="1"/>
          </p:cNvSpPr>
          <p:nvPr>
            <p:ph type="sldNum" sz="quarter" idx="12"/>
          </p:nvPr>
        </p:nvSpPr>
        <p:spPr/>
        <p:txBody>
          <a:bodyPr/>
          <a:lstStyle>
            <a:lvl1pPr>
              <a:defRPr/>
            </a:lvl1pPr>
          </a:lstStyle>
          <a:p>
            <a:fld id="{0222CE21-4F3F-4366-9EF5-BA766E371DA6}" type="slidenum">
              <a:rPr lang="es-ES" altLang="es-ES"/>
              <a:pPr/>
              <a:t>‹Nº›</a:t>
            </a:fld>
            <a:endParaRPr lang="es-ES" altLang="es-ES"/>
          </a:p>
        </p:txBody>
      </p:sp>
    </p:spTree>
    <p:extLst>
      <p:ext uri="{BB962C8B-B14F-4D97-AF65-F5344CB8AC3E}">
        <p14:creationId xmlns:p14="http://schemas.microsoft.com/office/powerpoint/2010/main" val="69639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8E26D65-75D0-4948-956D-08E8673688D1}"/>
              </a:ext>
            </a:extLst>
          </p:cNvPr>
          <p:cNvSpPr>
            <a:spLocks noGrp="1"/>
          </p:cNvSpPr>
          <p:nvPr>
            <p:ph type="dt" sz="half" idx="10"/>
          </p:nvPr>
        </p:nvSpPr>
        <p:spPr/>
        <p:txBody>
          <a:bodyPr/>
          <a:lstStyle>
            <a:lvl1pPr>
              <a:defRPr/>
            </a:lvl1pPr>
          </a:lstStyle>
          <a:p>
            <a:pPr>
              <a:defRPr/>
            </a:pPr>
            <a:fld id="{D5A630B3-7F4A-447B-A4CD-BF44BDF4BF71}" type="datetimeFigureOut">
              <a:rPr lang="es-ES"/>
              <a:pPr>
                <a:defRPr/>
              </a:pPr>
              <a:t>18/08/2020</a:t>
            </a:fld>
            <a:endParaRPr lang="es-ES"/>
          </a:p>
        </p:txBody>
      </p:sp>
      <p:sp>
        <p:nvSpPr>
          <p:cNvPr id="5" name="Marcador de pie de página 4">
            <a:extLst>
              <a:ext uri="{FF2B5EF4-FFF2-40B4-BE49-F238E27FC236}">
                <a16:creationId xmlns:a16="http://schemas.microsoft.com/office/drawing/2014/main" id="{7A839A62-2712-45D5-9E12-D1C6AFB6407A}"/>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01E74405-23E8-483A-9BD4-EDD218720218}"/>
              </a:ext>
            </a:extLst>
          </p:cNvPr>
          <p:cNvSpPr>
            <a:spLocks noGrp="1"/>
          </p:cNvSpPr>
          <p:nvPr>
            <p:ph type="sldNum" sz="quarter" idx="12"/>
          </p:nvPr>
        </p:nvSpPr>
        <p:spPr/>
        <p:txBody>
          <a:bodyPr/>
          <a:lstStyle>
            <a:lvl1pPr>
              <a:defRPr/>
            </a:lvl1pPr>
          </a:lstStyle>
          <a:p>
            <a:fld id="{72ED165D-B6D2-4D44-B4FE-ED551DEB8280}" type="slidenum">
              <a:rPr lang="es-ES" altLang="es-ES"/>
              <a:pPr/>
              <a:t>‹Nº›</a:t>
            </a:fld>
            <a:endParaRPr lang="es-ES" altLang="es-ES"/>
          </a:p>
        </p:txBody>
      </p:sp>
    </p:spTree>
    <p:extLst>
      <p:ext uri="{BB962C8B-B14F-4D97-AF65-F5344CB8AC3E}">
        <p14:creationId xmlns:p14="http://schemas.microsoft.com/office/powerpoint/2010/main" val="238658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a:extLst>
              <a:ext uri="{FF2B5EF4-FFF2-40B4-BE49-F238E27FC236}">
                <a16:creationId xmlns:a16="http://schemas.microsoft.com/office/drawing/2014/main" id="{C364A1EF-6973-4644-83F3-1AA7415D73C0}"/>
              </a:ext>
            </a:extLst>
          </p:cNvPr>
          <p:cNvSpPr>
            <a:spLocks noGrp="1"/>
          </p:cNvSpPr>
          <p:nvPr>
            <p:ph type="dt" sz="half" idx="10"/>
          </p:nvPr>
        </p:nvSpPr>
        <p:spPr/>
        <p:txBody>
          <a:bodyPr/>
          <a:lstStyle>
            <a:lvl1pPr>
              <a:defRPr/>
            </a:lvl1pPr>
          </a:lstStyle>
          <a:p>
            <a:pPr>
              <a:defRPr/>
            </a:pPr>
            <a:fld id="{651F11CE-1AA9-441C-BC0A-BF7AA36BA799}" type="datetimeFigureOut">
              <a:rPr lang="es-ES"/>
              <a:pPr>
                <a:defRPr/>
              </a:pPr>
              <a:t>18/08/2020</a:t>
            </a:fld>
            <a:endParaRPr lang="es-ES"/>
          </a:p>
        </p:txBody>
      </p:sp>
      <p:sp>
        <p:nvSpPr>
          <p:cNvPr id="5" name="Marcador de pie de página 4">
            <a:extLst>
              <a:ext uri="{FF2B5EF4-FFF2-40B4-BE49-F238E27FC236}">
                <a16:creationId xmlns:a16="http://schemas.microsoft.com/office/drawing/2014/main" id="{86921227-790E-4E10-8CF2-A2B9A1B7BF8F}"/>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6AB57488-F0DF-4B7A-BE5E-16A1B346249B}"/>
              </a:ext>
            </a:extLst>
          </p:cNvPr>
          <p:cNvSpPr>
            <a:spLocks noGrp="1"/>
          </p:cNvSpPr>
          <p:nvPr>
            <p:ph type="sldNum" sz="quarter" idx="12"/>
          </p:nvPr>
        </p:nvSpPr>
        <p:spPr/>
        <p:txBody>
          <a:bodyPr/>
          <a:lstStyle>
            <a:lvl1pPr>
              <a:defRPr/>
            </a:lvl1pPr>
          </a:lstStyle>
          <a:p>
            <a:fld id="{AEF9D9B8-E468-49F5-B0A5-BFE73B4DBD38}" type="slidenum">
              <a:rPr lang="es-ES" altLang="es-ES"/>
              <a:pPr/>
              <a:t>‹Nº›</a:t>
            </a:fld>
            <a:endParaRPr lang="es-ES" altLang="es-ES"/>
          </a:p>
        </p:txBody>
      </p:sp>
    </p:spTree>
    <p:extLst>
      <p:ext uri="{BB962C8B-B14F-4D97-AF65-F5344CB8AC3E}">
        <p14:creationId xmlns:p14="http://schemas.microsoft.com/office/powerpoint/2010/main" val="530247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a:extLst>
              <a:ext uri="{FF2B5EF4-FFF2-40B4-BE49-F238E27FC236}">
                <a16:creationId xmlns:a16="http://schemas.microsoft.com/office/drawing/2014/main" id="{AC440358-9D42-4C56-ACC5-729192DB5A04}"/>
              </a:ext>
            </a:extLst>
          </p:cNvPr>
          <p:cNvSpPr>
            <a:spLocks noGrp="1"/>
          </p:cNvSpPr>
          <p:nvPr>
            <p:ph type="dt" sz="half" idx="10"/>
          </p:nvPr>
        </p:nvSpPr>
        <p:spPr/>
        <p:txBody>
          <a:bodyPr/>
          <a:lstStyle>
            <a:lvl1pPr>
              <a:defRPr/>
            </a:lvl1pPr>
          </a:lstStyle>
          <a:p>
            <a:pPr>
              <a:defRPr/>
            </a:pPr>
            <a:fld id="{90BDD437-2026-4873-9C23-9249211E077A}" type="datetimeFigureOut">
              <a:rPr lang="es-ES"/>
              <a:pPr>
                <a:defRPr/>
              </a:pPr>
              <a:t>18/08/2020</a:t>
            </a:fld>
            <a:endParaRPr lang="es-ES"/>
          </a:p>
        </p:txBody>
      </p:sp>
      <p:sp>
        <p:nvSpPr>
          <p:cNvPr id="6" name="Marcador de pie de página 4">
            <a:extLst>
              <a:ext uri="{FF2B5EF4-FFF2-40B4-BE49-F238E27FC236}">
                <a16:creationId xmlns:a16="http://schemas.microsoft.com/office/drawing/2014/main" id="{7BEE0B67-52AD-4171-89E5-A10980C2B61C}"/>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61C722B4-BF26-46F3-A137-C3C6AFC06924}"/>
              </a:ext>
            </a:extLst>
          </p:cNvPr>
          <p:cNvSpPr>
            <a:spLocks noGrp="1"/>
          </p:cNvSpPr>
          <p:nvPr>
            <p:ph type="sldNum" sz="quarter" idx="12"/>
          </p:nvPr>
        </p:nvSpPr>
        <p:spPr/>
        <p:txBody>
          <a:bodyPr/>
          <a:lstStyle>
            <a:lvl1pPr>
              <a:defRPr/>
            </a:lvl1pPr>
          </a:lstStyle>
          <a:p>
            <a:fld id="{D2BF69F2-1AC6-4247-A45D-17F95D6A89C0}" type="slidenum">
              <a:rPr lang="es-ES" altLang="es-ES"/>
              <a:pPr/>
              <a:t>‹Nº›</a:t>
            </a:fld>
            <a:endParaRPr lang="es-ES" altLang="es-ES"/>
          </a:p>
        </p:txBody>
      </p:sp>
    </p:spTree>
    <p:extLst>
      <p:ext uri="{BB962C8B-B14F-4D97-AF65-F5344CB8AC3E}">
        <p14:creationId xmlns:p14="http://schemas.microsoft.com/office/powerpoint/2010/main" val="368737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a:extLst>
              <a:ext uri="{FF2B5EF4-FFF2-40B4-BE49-F238E27FC236}">
                <a16:creationId xmlns:a16="http://schemas.microsoft.com/office/drawing/2014/main" id="{10CA4DDD-8FBA-4F26-9252-4C5A02C52C4D}"/>
              </a:ext>
            </a:extLst>
          </p:cNvPr>
          <p:cNvSpPr>
            <a:spLocks noGrp="1"/>
          </p:cNvSpPr>
          <p:nvPr>
            <p:ph type="dt" sz="half" idx="10"/>
          </p:nvPr>
        </p:nvSpPr>
        <p:spPr/>
        <p:txBody>
          <a:bodyPr/>
          <a:lstStyle>
            <a:lvl1pPr>
              <a:defRPr/>
            </a:lvl1pPr>
          </a:lstStyle>
          <a:p>
            <a:pPr>
              <a:defRPr/>
            </a:pPr>
            <a:fld id="{A5B21F20-730D-44CA-B96D-2B25A0BACD00}" type="datetimeFigureOut">
              <a:rPr lang="es-ES"/>
              <a:pPr>
                <a:defRPr/>
              </a:pPr>
              <a:t>18/08/2020</a:t>
            </a:fld>
            <a:endParaRPr lang="es-ES"/>
          </a:p>
        </p:txBody>
      </p:sp>
      <p:sp>
        <p:nvSpPr>
          <p:cNvPr id="8" name="Marcador de pie de página 4">
            <a:extLst>
              <a:ext uri="{FF2B5EF4-FFF2-40B4-BE49-F238E27FC236}">
                <a16:creationId xmlns:a16="http://schemas.microsoft.com/office/drawing/2014/main" id="{A399FA01-CDF5-4AA5-A0D6-B26894E75DB6}"/>
              </a:ext>
            </a:extLst>
          </p:cNvPr>
          <p:cNvSpPr>
            <a:spLocks noGrp="1"/>
          </p:cNvSpPr>
          <p:nvPr>
            <p:ph type="ftr" sz="quarter" idx="11"/>
          </p:nvPr>
        </p:nvSpPr>
        <p:spPr/>
        <p:txBody>
          <a:bodyPr/>
          <a:lstStyle>
            <a:lvl1pPr>
              <a:defRPr/>
            </a:lvl1pPr>
          </a:lstStyle>
          <a:p>
            <a:pPr>
              <a:defRPr/>
            </a:pPr>
            <a:endParaRPr lang="es-ES"/>
          </a:p>
        </p:txBody>
      </p:sp>
      <p:sp>
        <p:nvSpPr>
          <p:cNvPr id="9" name="Marcador de número de diapositiva 5">
            <a:extLst>
              <a:ext uri="{FF2B5EF4-FFF2-40B4-BE49-F238E27FC236}">
                <a16:creationId xmlns:a16="http://schemas.microsoft.com/office/drawing/2014/main" id="{BAC09A5B-1CE4-4F25-AA64-1F8E9A9AA4C9}"/>
              </a:ext>
            </a:extLst>
          </p:cNvPr>
          <p:cNvSpPr>
            <a:spLocks noGrp="1"/>
          </p:cNvSpPr>
          <p:nvPr>
            <p:ph type="sldNum" sz="quarter" idx="12"/>
          </p:nvPr>
        </p:nvSpPr>
        <p:spPr/>
        <p:txBody>
          <a:bodyPr/>
          <a:lstStyle>
            <a:lvl1pPr>
              <a:defRPr/>
            </a:lvl1pPr>
          </a:lstStyle>
          <a:p>
            <a:fld id="{30EC757C-09E8-477C-AE48-24D4A1FB8F06}" type="slidenum">
              <a:rPr lang="es-ES" altLang="es-ES"/>
              <a:pPr/>
              <a:t>‹Nº›</a:t>
            </a:fld>
            <a:endParaRPr lang="es-ES" altLang="es-ES"/>
          </a:p>
        </p:txBody>
      </p:sp>
    </p:spTree>
    <p:extLst>
      <p:ext uri="{BB962C8B-B14F-4D97-AF65-F5344CB8AC3E}">
        <p14:creationId xmlns:p14="http://schemas.microsoft.com/office/powerpoint/2010/main" val="739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a:extLst>
              <a:ext uri="{FF2B5EF4-FFF2-40B4-BE49-F238E27FC236}">
                <a16:creationId xmlns:a16="http://schemas.microsoft.com/office/drawing/2014/main" id="{2CEAF3F8-1DDF-4373-9EEF-8326C99B1A32}"/>
              </a:ext>
            </a:extLst>
          </p:cNvPr>
          <p:cNvSpPr>
            <a:spLocks noGrp="1"/>
          </p:cNvSpPr>
          <p:nvPr>
            <p:ph type="dt" sz="half" idx="10"/>
          </p:nvPr>
        </p:nvSpPr>
        <p:spPr/>
        <p:txBody>
          <a:bodyPr/>
          <a:lstStyle>
            <a:lvl1pPr>
              <a:defRPr/>
            </a:lvl1pPr>
          </a:lstStyle>
          <a:p>
            <a:pPr>
              <a:defRPr/>
            </a:pPr>
            <a:fld id="{4A7B6A2B-DBC2-4100-A3EB-16319E19582D}" type="datetimeFigureOut">
              <a:rPr lang="es-ES"/>
              <a:pPr>
                <a:defRPr/>
              </a:pPr>
              <a:t>18/08/2020</a:t>
            </a:fld>
            <a:endParaRPr lang="es-ES"/>
          </a:p>
        </p:txBody>
      </p:sp>
      <p:sp>
        <p:nvSpPr>
          <p:cNvPr id="4" name="Marcador de pie de página 4">
            <a:extLst>
              <a:ext uri="{FF2B5EF4-FFF2-40B4-BE49-F238E27FC236}">
                <a16:creationId xmlns:a16="http://schemas.microsoft.com/office/drawing/2014/main" id="{B96B11E0-BA05-4E72-9B2D-5D9E2FB3675B}"/>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5">
            <a:extLst>
              <a:ext uri="{FF2B5EF4-FFF2-40B4-BE49-F238E27FC236}">
                <a16:creationId xmlns:a16="http://schemas.microsoft.com/office/drawing/2014/main" id="{F331D56E-5A17-4581-8932-15F5E975B6BE}"/>
              </a:ext>
            </a:extLst>
          </p:cNvPr>
          <p:cNvSpPr>
            <a:spLocks noGrp="1"/>
          </p:cNvSpPr>
          <p:nvPr>
            <p:ph type="sldNum" sz="quarter" idx="12"/>
          </p:nvPr>
        </p:nvSpPr>
        <p:spPr/>
        <p:txBody>
          <a:bodyPr/>
          <a:lstStyle>
            <a:lvl1pPr>
              <a:defRPr/>
            </a:lvl1pPr>
          </a:lstStyle>
          <a:p>
            <a:fld id="{09D9DBEE-E104-4A43-98FD-E5CF213A00C3}" type="slidenum">
              <a:rPr lang="es-ES" altLang="es-ES"/>
              <a:pPr/>
              <a:t>‹Nº›</a:t>
            </a:fld>
            <a:endParaRPr lang="es-ES" altLang="es-ES"/>
          </a:p>
        </p:txBody>
      </p:sp>
    </p:spTree>
    <p:extLst>
      <p:ext uri="{BB962C8B-B14F-4D97-AF65-F5344CB8AC3E}">
        <p14:creationId xmlns:p14="http://schemas.microsoft.com/office/powerpoint/2010/main" val="2461486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5C65E2E2-22EC-4D2F-8EA7-A4D8B94AE3BF}"/>
              </a:ext>
            </a:extLst>
          </p:cNvPr>
          <p:cNvSpPr>
            <a:spLocks noGrp="1"/>
          </p:cNvSpPr>
          <p:nvPr>
            <p:ph type="dt" sz="half" idx="10"/>
          </p:nvPr>
        </p:nvSpPr>
        <p:spPr/>
        <p:txBody>
          <a:bodyPr/>
          <a:lstStyle>
            <a:lvl1pPr>
              <a:defRPr/>
            </a:lvl1pPr>
          </a:lstStyle>
          <a:p>
            <a:pPr>
              <a:defRPr/>
            </a:pPr>
            <a:fld id="{CA512EA9-EC06-4512-948D-71CBBD0A65A9}" type="datetimeFigureOut">
              <a:rPr lang="es-ES"/>
              <a:pPr>
                <a:defRPr/>
              </a:pPr>
              <a:t>18/08/2020</a:t>
            </a:fld>
            <a:endParaRPr lang="es-ES"/>
          </a:p>
        </p:txBody>
      </p:sp>
      <p:sp>
        <p:nvSpPr>
          <p:cNvPr id="3" name="Marcador de pie de página 4">
            <a:extLst>
              <a:ext uri="{FF2B5EF4-FFF2-40B4-BE49-F238E27FC236}">
                <a16:creationId xmlns:a16="http://schemas.microsoft.com/office/drawing/2014/main" id="{CFD78E73-2E82-4DC4-8729-1037F9685E9E}"/>
              </a:ext>
            </a:extLst>
          </p:cNvPr>
          <p:cNvSpPr>
            <a:spLocks noGrp="1"/>
          </p:cNvSpPr>
          <p:nvPr>
            <p:ph type="ftr" sz="quarter" idx="11"/>
          </p:nvPr>
        </p:nvSpPr>
        <p:spPr/>
        <p:txBody>
          <a:bodyPr/>
          <a:lstStyle>
            <a:lvl1pPr>
              <a:defRPr/>
            </a:lvl1pPr>
          </a:lstStyle>
          <a:p>
            <a:pPr>
              <a:defRPr/>
            </a:pPr>
            <a:endParaRPr lang="es-ES"/>
          </a:p>
        </p:txBody>
      </p:sp>
      <p:sp>
        <p:nvSpPr>
          <p:cNvPr id="4" name="Marcador de número de diapositiva 5">
            <a:extLst>
              <a:ext uri="{FF2B5EF4-FFF2-40B4-BE49-F238E27FC236}">
                <a16:creationId xmlns:a16="http://schemas.microsoft.com/office/drawing/2014/main" id="{A5736C6C-C320-43B9-9DF3-ACECF4CDC552}"/>
              </a:ext>
            </a:extLst>
          </p:cNvPr>
          <p:cNvSpPr>
            <a:spLocks noGrp="1"/>
          </p:cNvSpPr>
          <p:nvPr>
            <p:ph type="sldNum" sz="quarter" idx="12"/>
          </p:nvPr>
        </p:nvSpPr>
        <p:spPr/>
        <p:txBody>
          <a:bodyPr/>
          <a:lstStyle>
            <a:lvl1pPr>
              <a:defRPr/>
            </a:lvl1pPr>
          </a:lstStyle>
          <a:p>
            <a:fld id="{824FA9F9-5547-4660-887A-1D138A72297B}" type="slidenum">
              <a:rPr lang="es-ES" altLang="es-ES"/>
              <a:pPr/>
              <a:t>‹Nº›</a:t>
            </a:fld>
            <a:endParaRPr lang="es-ES" altLang="es-ES"/>
          </a:p>
        </p:txBody>
      </p:sp>
    </p:spTree>
    <p:extLst>
      <p:ext uri="{BB962C8B-B14F-4D97-AF65-F5344CB8AC3E}">
        <p14:creationId xmlns:p14="http://schemas.microsoft.com/office/powerpoint/2010/main" val="217622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3">
            <a:extLst>
              <a:ext uri="{FF2B5EF4-FFF2-40B4-BE49-F238E27FC236}">
                <a16:creationId xmlns:a16="http://schemas.microsoft.com/office/drawing/2014/main" id="{7E4201FF-288D-4814-82BC-2D4402A96215}"/>
              </a:ext>
            </a:extLst>
          </p:cNvPr>
          <p:cNvSpPr>
            <a:spLocks noGrp="1"/>
          </p:cNvSpPr>
          <p:nvPr>
            <p:ph type="dt" sz="half" idx="10"/>
          </p:nvPr>
        </p:nvSpPr>
        <p:spPr/>
        <p:txBody>
          <a:bodyPr/>
          <a:lstStyle>
            <a:lvl1pPr>
              <a:defRPr/>
            </a:lvl1pPr>
          </a:lstStyle>
          <a:p>
            <a:pPr>
              <a:defRPr/>
            </a:pPr>
            <a:fld id="{9C6B3E61-0A6C-4DCF-96C9-D53FCDBCC791}" type="datetimeFigureOut">
              <a:rPr lang="es-ES"/>
              <a:pPr>
                <a:defRPr/>
              </a:pPr>
              <a:t>18/08/2020</a:t>
            </a:fld>
            <a:endParaRPr lang="es-ES"/>
          </a:p>
        </p:txBody>
      </p:sp>
      <p:sp>
        <p:nvSpPr>
          <p:cNvPr id="6" name="Marcador de pie de página 4">
            <a:extLst>
              <a:ext uri="{FF2B5EF4-FFF2-40B4-BE49-F238E27FC236}">
                <a16:creationId xmlns:a16="http://schemas.microsoft.com/office/drawing/2014/main" id="{8383F2B6-2897-4240-9E68-D9F1DC8B10CE}"/>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960CA105-695D-496F-9A49-B1522743313C}"/>
              </a:ext>
            </a:extLst>
          </p:cNvPr>
          <p:cNvSpPr>
            <a:spLocks noGrp="1"/>
          </p:cNvSpPr>
          <p:nvPr>
            <p:ph type="sldNum" sz="quarter" idx="12"/>
          </p:nvPr>
        </p:nvSpPr>
        <p:spPr/>
        <p:txBody>
          <a:bodyPr/>
          <a:lstStyle>
            <a:lvl1pPr>
              <a:defRPr/>
            </a:lvl1pPr>
          </a:lstStyle>
          <a:p>
            <a:fld id="{01F33D10-447C-4304-A3A6-92B0FB23AA4F}" type="slidenum">
              <a:rPr lang="es-ES" altLang="es-ES"/>
              <a:pPr/>
              <a:t>‹Nº›</a:t>
            </a:fld>
            <a:endParaRPr lang="es-ES" altLang="es-ES"/>
          </a:p>
        </p:txBody>
      </p:sp>
    </p:spTree>
    <p:extLst>
      <p:ext uri="{BB962C8B-B14F-4D97-AF65-F5344CB8AC3E}">
        <p14:creationId xmlns:p14="http://schemas.microsoft.com/office/powerpoint/2010/main" val="1477742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3">
            <a:extLst>
              <a:ext uri="{FF2B5EF4-FFF2-40B4-BE49-F238E27FC236}">
                <a16:creationId xmlns:a16="http://schemas.microsoft.com/office/drawing/2014/main" id="{F05B3CB4-C4A6-4F23-8AC8-47A248CE9BE6}"/>
              </a:ext>
            </a:extLst>
          </p:cNvPr>
          <p:cNvSpPr>
            <a:spLocks noGrp="1"/>
          </p:cNvSpPr>
          <p:nvPr>
            <p:ph type="dt" sz="half" idx="10"/>
          </p:nvPr>
        </p:nvSpPr>
        <p:spPr/>
        <p:txBody>
          <a:bodyPr/>
          <a:lstStyle>
            <a:lvl1pPr>
              <a:defRPr/>
            </a:lvl1pPr>
          </a:lstStyle>
          <a:p>
            <a:pPr>
              <a:defRPr/>
            </a:pPr>
            <a:fld id="{E05CF2CD-200A-454C-A6A0-3DD6755956E8}" type="datetimeFigureOut">
              <a:rPr lang="es-ES"/>
              <a:pPr>
                <a:defRPr/>
              </a:pPr>
              <a:t>18/08/2020</a:t>
            </a:fld>
            <a:endParaRPr lang="es-ES"/>
          </a:p>
        </p:txBody>
      </p:sp>
      <p:sp>
        <p:nvSpPr>
          <p:cNvPr id="6" name="Marcador de pie de página 4">
            <a:extLst>
              <a:ext uri="{FF2B5EF4-FFF2-40B4-BE49-F238E27FC236}">
                <a16:creationId xmlns:a16="http://schemas.microsoft.com/office/drawing/2014/main" id="{5500E9EB-9EED-45B3-951E-57A995222102}"/>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D3C91407-3707-433B-AA03-60388E83B4F8}"/>
              </a:ext>
            </a:extLst>
          </p:cNvPr>
          <p:cNvSpPr>
            <a:spLocks noGrp="1"/>
          </p:cNvSpPr>
          <p:nvPr>
            <p:ph type="sldNum" sz="quarter" idx="12"/>
          </p:nvPr>
        </p:nvSpPr>
        <p:spPr/>
        <p:txBody>
          <a:bodyPr/>
          <a:lstStyle>
            <a:lvl1pPr>
              <a:defRPr/>
            </a:lvl1pPr>
          </a:lstStyle>
          <a:p>
            <a:fld id="{8FBA0C33-C4B2-4EC2-AFD1-1E1BF5A89F4A}" type="slidenum">
              <a:rPr lang="es-ES" altLang="es-ES"/>
              <a:pPr/>
              <a:t>‹Nº›</a:t>
            </a:fld>
            <a:endParaRPr lang="es-ES" altLang="es-ES"/>
          </a:p>
        </p:txBody>
      </p:sp>
    </p:spTree>
    <p:extLst>
      <p:ext uri="{BB962C8B-B14F-4D97-AF65-F5344CB8AC3E}">
        <p14:creationId xmlns:p14="http://schemas.microsoft.com/office/powerpoint/2010/main" val="7554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10BE1CA1-0A27-4D84-9D47-F0D66D8B0BD9}"/>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Marcador de texto 2">
            <a:extLst>
              <a:ext uri="{FF2B5EF4-FFF2-40B4-BE49-F238E27FC236}">
                <a16:creationId xmlns:a16="http://schemas.microsoft.com/office/drawing/2014/main" id="{2FB032DF-FE0C-46A8-80C7-FA5F6FB56446}"/>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Marcador de fecha 3">
            <a:extLst>
              <a:ext uri="{FF2B5EF4-FFF2-40B4-BE49-F238E27FC236}">
                <a16:creationId xmlns:a16="http://schemas.microsoft.com/office/drawing/2014/main" id="{0EC969B9-8971-4145-8F1E-F1D1090A7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0AB4A2D-E71C-4251-866B-1FE3AB32F3A1}" type="datetimeFigureOut">
              <a:rPr lang="es-ES"/>
              <a:pPr>
                <a:defRPr/>
              </a:pPr>
              <a:t>18/08/2020</a:t>
            </a:fld>
            <a:endParaRPr lang="es-ES"/>
          </a:p>
        </p:txBody>
      </p:sp>
      <p:sp>
        <p:nvSpPr>
          <p:cNvPr id="5" name="Marcador de pie de página 4">
            <a:extLst>
              <a:ext uri="{FF2B5EF4-FFF2-40B4-BE49-F238E27FC236}">
                <a16:creationId xmlns:a16="http://schemas.microsoft.com/office/drawing/2014/main" id="{0ADB4D30-E736-49F4-9E66-12274E7017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p>
        </p:txBody>
      </p:sp>
      <p:sp>
        <p:nvSpPr>
          <p:cNvPr id="6" name="Marcador de número de diapositiva 5">
            <a:extLst>
              <a:ext uri="{FF2B5EF4-FFF2-40B4-BE49-F238E27FC236}">
                <a16:creationId xmlns:a16="http://schemas.microsoft.com/office/drawing/2014/main" id="{BD65DBC4-BA7D-4C5F-A667-F4D9DAFC0823}"/>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6F636D7-6A95-4FF5-8F10-F26041312713}"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uadroTexto 3">
            <a:extLst>
              <a:ext uri="{FF2B5EF4-FFF2-40B4-BE49-F238E27FC236}">
                <a16:creationId xmlns:a16="http://schemas.microsoft.com/office/drawing/2014/main" id="{87868FFD-A309-4D99-965B-7AD36CD3F8C5}"/>
              </a:ext>
            </a:extLst>
          </p:cNvPr>
          <p:cNvSpPr txBox="1">
            <a:spLocks noChangeArrowheads="1"/>
          </p:cNvSpPr>
          <p:nvPr/>
        </p:nvSpPr>
        <p:spPr bwMode="auto">
          <a:xfrm>
            <a:off x="0" y="0"/>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3600">
                <a:latin typeface="Arial" panose="020B0604020202020204" pitchFamily="34" charset="0"/>
                <a:cs typeface="Arial" panose="020B0604020202020204" pitchFamily="34" charset="0"/>
              </a:rPr>
              <a:t>LA COFRADÍA DEL SANTÍSIMO SACRAMENTO:</a:t>
            </a:r>
          </a:p>
          <a:p>
            <a:pPr algn="ctr"/>
            <a:r>
              <a:rPr lang="es-ES" altLang="es-ES" sz="3600">
                <a:latin typeface="Arial" panose="020B0604020202020204" pitchFamily="34" charset="0"/>
                <a:cs typeface="Arial" panose="020B0604020202020204" pitchFamily="34" charset="0"/>
              </a:rPr>
              <a:t>EN LA FIESTA DE SAN BARTOLOMÉ DE TEJINA</a:t>
            </a:r>
            <a:r>
              <a:rPr lang="es-ES" altLang="es-ES"/>
              <a:t> </a:t>
            </a:r>
          </a:p>
        </p:txBody>
      </p:sp>
      <p:pic>
        <p:nvPicPr>
          <p:cNvPr id="2051" name="Imagen 1">
            <a:extLst>
              <a:ext uri="{FF2B5EF4-FFF2-40B4-BE49-F238E27FC236}">
                <a16:creationId xmlns:a16="http://schemas.microsoft.com/office/drawing/2014/main" id="{87A31695-18E9-4ACE-9610-7B13AC143D7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06613" y="1200150"/>
            <a:ext cx="7978775"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uadroTexto 1">
            <a:extLst>
              <a:ext uri="{FF2B5EF4-FFF2-40B4-BE49-F238E27FC236}">
                <a16:creationId xmlns:a16="http://schemas.microsoft.com/office/drawing/2014/main" id="{E9DC4ED5-4240-4F7A-B2E2-FC4BA9465884}"/>
              </a:ext>
            </a:extLst>
          </p:cNvPr>
          <p:cNvSpPr txBox="1">
            <a:spLocks noChangeArrowheads="1"/>
          </p:cNvSpPr>
          <p:nvPr/>
        </p:nvSpPr>
        <p:spPr bwMode="auto">
          <a:xfrm>
            <a:off x="0" y="792163"/>
            <a:ext cx="12192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ES" altLang="es-ES" sz="4000">
                <a:latin typeface="Arial" panose="020B0604020202020204" pitchFamily="34" charset="0"/>
                <a:cs typeface="Arial" panose="020B0604020202020204" pitchFamily="34" charset="0"/>
              </a:rPr>
              <a:t>Entendemos que </a:t>
            </a:r>
            <a:r>
              <a:rPr lang="es-ES" altLang="es-ES" sz="4000" b="1">
                <a:latin typeface="Arial" panose="020B0604020202020204" pitchFamily="34" charset="0"/>
                <a:cs typeface="Arial" panose="020B0604020202020204" pitchFamily="34" charset="0"/>
              </a:rPr>
              <a:t>no es improbable que la ermita quedara vinculada a alguno de los descendientes de Asencio Gómez</a:t>
            </a:r>
            <a:r>
              <a:rPr lang="es-ES" altLang="es-ES" sz="4000">
                <a:latin typeface="Arial" panose="020B0604020202020204" pitchFamily="34" charset="0"/>
                <a:cs typeface="Arial" panose="020B0604020202020204" pitchFamily="34" charset="0"/>
              </a:rPr>
              <a:t>, que ejercerían el oficio de mayordomo de fábrica durante el S. XVI. En este sentido cabe destacar una </a:t>
            </a:r>
            <a:r>
              <a:rPr lang="es-ES" altLang="es-ES" sz="4000" b="1">
                <a:latin typeface="Arial" panose="020B0604020202020204" pitchFamily="34" charset="0"/>
                <a:cs typeface="Arial" panose="020B0604020202020204" pitchFamily="34" charset="0"/>
              </a:rPr>
              <a:t>escritura del año 1559 </a:t>
            </a:r>
            <a:r>
              <a:rPr lang="es-ES" altLang="es-ES" sz="4000">
                <a:latin typeface="Arial" panose="020B0604020202020204" pitchFamily="34" charset="0"/>
                <a:cs typeface="Arial" panose="020B0604020202020204" pitchFamily="34" charset="0"/>
              </a:rPr>
              <a:t>en la cual </a:t>
            </a:r>
            <a:r>
              <a:rPr lang="es-ES" altLang="es-ES" sz="4000" b="1">
                <a:latin typeface="Arial" panose="020B0604020202020204" pitchFamily="34" charset="0"/>
                <a:cs typeface="Arial" panose="020B0604020202020204" pitchFamily="34" charset="0"/>
              </a:rPr>
              <a:t>Hernán Gómez </a:t>
            </a:r>
            <a:r>
              <a:rPr lang="es-ES" altLang="es-ES" sz="4000">
                <a:latin typeface="Arial" panose="020B0604020202020204" pitchFamily="34" charset="0"/>
                <a:cs typeface="Arial" panose="020B0604020202020204" pitchFamily="34" charset="0"/>
              </a:rPr>
              <a:t>da a tributo a su hermano Vicente Gómez una tierra que su familia había donado para el sostenimiento de la iglesia.</a:t>
            </a:r>
            <a:endParaRPr lang="es-ES" altLang="es-ES"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n 1">
            <a:extLst>
              <a:ext uri="{FF2B5EF4-FFF2-40B4-BE49-F238E27FC236}">
                <a16:creationId xmlns:a16="http://schemas.microsoft.com/office/drawing/2014/main" id="{2F78946D-EDE4-4890-B41B-9F49C764FE4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40132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uadroTexto 2">
            <a:extLst>
              <a:ext uri="{FF2B5EF4-FFF2-40B4-BE49-F238E27FC236}">
                <a16:creationId xmlns:a16="http://schemas.microsoft.com/office/drawing/2014/main" id="{4DC11A26-4551-4AD5-9677-55EE14BCD275}"/>
              </a:ext>
            </a:extLst>
          </p:cNvPr>
          <p:cNvSpPr txBox="1">
            <a:spLocks noChangeArrowheads="1"/>
          </p:cNvSpPr>
          <p:nvPr/>
        </p:nvSpPr>
        <p:spPr bwMode="auto">
          <a:xfrm>
            <a:off x="4013200" y="0"/>
            <a:ext cx="8178800" cy="666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ES" altLang="es-ES" sz="2800" i="1"/>
              <a:t>Sepan cuantos esta carta vieren como </a:t>
            </a:r>
            <a:r>
              <a:rPr lang="es-ES" altLang="es-ES" sz="2800" b="1" i="1"/>
              <a:t>yo Hernán Gómez, vecino de esta Isla, en nombre y como mayordomo que soy de la iglesia de San Bartolomé</a:t>
            </a:r>
            <a:r>
              <a:rPr lang="es-ES" altLang="es-ES" sz="2800" i="1"/>
              <a:t> del dicho término de Tejina, otorgo y conozco que doy a tributo a vos Vicente Gómez, vecino de esta isla que está de presente, es a saber un pedazo de tierra de la dicha iglesia que es en Tejina en que puede haber 2 fanegas de tierra, que donaron a dicha iglesia los herederos de Asencio Gómez, que lindan de la una parte el barranco del agua de Tejina y de la otra parte un pedazo de viña de Domingos Landin y por otra parte cercado de los frailes y por arriba el risco de la Tegineta camino lomo abajo a dar a la acequia donde beben las yeguas…</a:t>
            </a:r>
          </a:p>
          <a:p>
            <a:pPr algn="just"/>
            <a:endParaRPr lang="es-ES" altLang="es-ES" sz="1500" i="1">
              <a:latin typeface="Arial" panose="020B0604020202020204" pitchFamily="34" charset="0"/>
              <a:cs typeface="Arial" panose="020B0604020202020204" pitchFamily="34" charset="0"/>
            </a:endParaRPr>
          </a:p>
          <a:p>
            <a:pPr algn="just"/>
            <a:r>
              <a:rPr lang="es-ES" altLang="es-ES" sz="2000" i="1">
                <a:latin typeface="Arial" panose="020B0604020202020204" pitchFamily="34" charset="0"/>
                <a:cs typeface="Arial" panose="020B0604020202020204" pitchFamily="34" charset="0"/>
              </a:rPr>
              <a:t>Ante Francisco Márquez PN 429 AHPSC</a:t>
            </a:r>
            <a:endParaRPr lang="es-ES" altLang="es-ES" sz="200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uadroTexto 1">
            <a:extLst>
              <a:ext uri="{FF2B5EF4-FFF2-40B4-BE49-F238E27FC236}">
                <a16:creationId xmlns:a16="http://schemas.microsoft.com/office/drawing/2014/main" id="{F9047BE5-2D73-446A-800D-715B4D8241BC}"/>
              </a:ext>
            </a:extLst>
          </p:cNvPr>
          <p:cNvSpPr txBox="1">
            <a:spLocks noChangeArrowheads="1"/>
          </p:cNvSpPr>
          <p:nvPr/>
        </p:nvSpPr>
        <p:spPr bwMode="auto">
          <a:xfrm>
            <a:off x="0" y="-14288"/>
            <a:ext cx="12187238" cy="690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ES" altLang="es-ES" sz="3200">
                <a:latin typeface="Arial" panose="020B0604020202020204" pitchFamily="34" charset="0"/>
                <a:cs typeface="Arial" panose="020B0604020202020204" pitchFamily="34" charset="0"/>
              </a:rPr>
              <a:t>Referencias en el S. XVI a la ermita de San Bartolomé a través de las mandas testamentarias:</a:t>
            </a:r>
          </a:p>
          <a:p>
            <a:pPr algn="just"/>
            <a:endParaRPr lang="es-ES" altLang="es-ES" sz="30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Ítem mando a la iglesia del Sr. San Bartolomé, que está en Tejina, 4 reales… (testamento de Juan de Madrigal, marido de Teresa Gómez, </a:t>
            </a:r>
            <a:r>
              <a:rPr lang="es-ES" altLang="es-ES" sz="2500" b="1">
                <a:latin typeface="Arial" panose="020B0604020202020204" pitchFamily="34" charset="0"/>
                <a:cs typeface="Arial" panose="020B0604020202020204" pitchFamily="34" charset="0"/>
              </a:rPr>
              <a:t>4 diciembre de 1564</a:t>
            </a:r>
            <a:r>
              <a:rPr lang="es-ES" altLang="es-ES" sz="2500">
                <a:latin typeface="Arial" panose="020B0604020202020204" pitchFamily="34" charset="0"/>
                <a:cs typeface="Arial" panose="020B0604020202020204" pitchFamily="34" charset="0"/>
              </a:rPr>
              <a:t>, PN 1.040 AHPSC)</a:t>
            </a:r>
          </a:p>
          <a:p>
            <a:pPr algn="just"/>
            <a:endParaRPr lang="es-ES" altLang="es-ES" sz="25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Ítem mando a la ermita de San Bartolomé de este término de Tejina 6 doblas para ayuda y reparo de la dicha ermita… (testamento de Bartolomé Gómez en </a:t>
            </a:r>
            <a:r>
              <a:rPr lang="es-ES" altLang="es-ES" sz="2500" b="1">
                <a:latin typeface="Arial" panose="020B0604020202020204" pitchFamily="34" charset="0"/>
                <a:cs typeface="Arial" panose="020B0604020202020204" pitchFamily="34" charset="0"/>
              </a:rPr>
              <a:t>1567 </a:t>
            </a:r>
            <a:r>
              <a:rPr lang="es-ES" altLang="es-ES" sz="2500">
                <a:latin typeface="Arial" panose="020B0604020202020204" pitchFamily="34" charset="0"/>
                <a:cs typeface="Arial" panose="020B0604020202020204" pitchFamily="34" charset="0"/>
              </a:rPr>
              <a:t>PN 1.042 AHPSC)</a:t>
            </a:r>
          </a:p>
          <a:p>
            <a:pPr algn="just"/>
            <a:endParaRPr lang="es-ES" altLang="es-ES" sz="25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Ítem mando que se dé de limosna y de mi ánima en la ermita del Señor San Bartolomé, que está en el término de Tejina, 6 reales para ayuda de un cáliz que se hizo para la dicha iglesia (testamento de Inés Hernández, mujer de Juan Esteban en </a:t>
            </a:r>
            <a:r>
              <a:rPr lang="es-ES" altLang="es-ES" sz="2500" b="1">
                <a:latin typeface="Arial" panose="020B0604020202020204" pitchFamily="34" charset="0"/>
                <a:cs typeface="Arial" panose="020B0604020202020204" pitchFamily="34" charset="0"/>
              </a:rPr>
              <a:t>1573</a:t>
            </a:r>
            <a:r>
              <a:rPr lang="es-ES" altLang="es-ES" sz="2500">
                <a:latin typeface="Arial" panose="020B0604020202020204" pitchFamily="34" charset="0"/>
                <a:cs typeface="Arial" panose="020B0604020202020204" pitchFamily="34" charset="0"/>
              </a:rPr>
              <a:t> PN 1.163 AHPSC)</a:t>
            </a:r>
          </a:p>
          <a:p>
            <a:pPr algn="just"/>
            <a:endParaRPr lang="es-ES" altLang="es-ES" sz="2500">
              <a:latin typeface="Arial" panose="020B0604020202020204" pitchFamily="34" charset="0"/>
              <a:cs typeface="Arial" panose="020B0604020202020204" pitchFamily="34" charset="0"/>
            </a:endParaRPr>
          </a:p>
          <a:p>
            <a:pPr algn="just"/>
            <a:endParaRPr lang="es-ES" altLang="es-ES" sz="250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uadroTexto 1">
            <a:extLst>
              <a:ext uri="{FF2B5EF4-FFF2-40B4-BE49-F238E27FC236}">
                <a16:creationId xmlns:a16="http://schemas.microsoft.com/office/drawing/2014/main" id="{66A35EE2-3F37-4ADA-801A-3FA740E6A0AC}"/>
              </a:ext>
            </a:extLst>
          </p:cNvPr>
          <p:cNvSpPr txBox="1">
            <a:spLocks noChangeArrowheads="1"/>
          </p:cNvSpPr>
          <p:nvPr/>
        </p:nvSpPr>
        <p:spPr bwMode="auto">
          <a:xfrm>
            <a:off x="0" y="0"/>
            <a:ext cx="12192000"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3200">
                <a:latin typeface="Arial" panose="020B0604020202020204" pitchFamily="34" charset="0"/>
                <a:cs typeface="Arial" panose="020B0604020202020204" pitchFamily="34" charset="0"/>
              </a:rPr>
              <a:t>Codicilo de Hernán Gómez de 11 de agosto de 1586:</a:t>
            </a:r>
          </a:p>
          <a:p>
            <a:pPr algn="just"/>
            <a:endParaRPr lang="es-ES" altLang="es-ES" sz="32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Ítem declaro que </a:t>
            </a:r>
            <a:r>
              <a:rPr lang="es-ES" altLang="es-ES" sz="2500" b="1">
                <a:latin typeface="Arial" panose="020B0604020202020204" pitchFamily="34" charset="0"/>
                <a:cs typeface="Arial" panose="020B0604020202020204" pitchFamily="34" charset="0"/>
              </a:rPr>
              <a:t>yo debo de alcance </a:t>
            </a:r>
            <a:r>
              <a:rPr lang="es-ES" altLang="es-ES" sz="2500">
                <a:latin typeface="Arial" panose="020B0604020202020204" pitchFamily="34" charset="0"/>
                <a:cs typeface="Arial" panose="020B0604020202020204" pitchFamily="34" charset="0"/>
              </a:rPr>
              <a:t>que se me hizo en la visita pasada 8 doblas y media, de las cuales yo he pasado 60 reales al mayordomo que es ahora, y más le di un barril de vino en 7 reales, que son 67 reales, mando que se le pague de mis bienes lo demás que resta a las dichas 8 doblas.</a:t>
            </a:r>
          </a:p>
          <a:p>
            <a:pPr algn="just"/>
            <a:r>
              <a:rPr lang="es-ES" altLang="es-ES" sz="2500">
                <a:latin typeface="Arial" panose="020B0604020202020204" pitchFamily="34" charset="0"/>
                <a:cs typeface="Arial" panose="020B0604020202020204" pitchFamily="34" charset="0"/>
              </a:rPr>
              <a:t>Ítem mando a la cofradía del Nombre de Jesús 18 reales, mando que se paguen de mis bienes (PN 1.167 ante Pedro de Ocampo AHPSC).</a:t>
            </a:r>
          </a:p>
          <a:p>
            <a:pPr algn="just"/>
            <a:endParaRPr lang="es-ES" altLang="es-ES" sz="3000">
              <a:latin typeface="Arial" panose="020B0604020202020204" pitchFamily="34" charset="0"/>
              <a:cs typeface="Arial" panose="020B0604020202020204" pitchFamily="34" charset="0"/>
            </a:endParaRPr>
          </a:p>
          <a:p>
            <a:pPr algn="just"/>
            <a:r>
              <a:rPr lang="es-ES" altLang="es-ES" sz="3000">
                <a:latin typeface="Arial" panose="020B0604020202020204" pitchFamily="34" charset="0"/>
                <a:cs typeface="Arial" panose="020B0604020202020204" pitchFamily="34" charset="0"/>
              </a:rPr>
              <a:t>Del codicilo debemos destacar que </a:t>
            </a:r>
            <a:r>
              <a:rPr lang="es-ES" altLang="es-ES" sz="3000" b="1">
                <a:latin typeface="Arial" panose="020B0604020202020204" pitchFamily="34" charset="0"/>
                <a:cs typeface="Arial" panose="020B0604020202020204" pitchFamily="34" charset="0"/>
              </a:rPr>
              <a:t>nos demuestra que ya desde fechas tan tempranas existía </a:t>
            </a:r>
            <a:r>
              <a:rPr lang="es-ES" altLang="es-ES" sz="3000" b="1" i="1">
                <a:latin typeface="Arial" panose="020B0604020202020204" pitchFamily="34" charset="0"/>
                <a:cs typeface="Arial" panose="020B0604020202020204" pitchFamily="34" charset="0"/>
              </a:rPr>
              <a:t>“una hermandad”</a:t>
            </a:r>
            <a:r>
              <a:rPr lang="es-ES" altLang="es-ES" sz="3000" b="1">
                <a:latin typeface="Arial" panose="020B0604020202020204" pitchFamily="34" charset="0"/>
                <a:cs typeface="Arial" panose="020B0604020202020204" pitchFamily="34" charset="0"/>
              </a:rPr>
              <a:t> </a:t>
            </a:r>
            <a:r>
              <a:rPr lang="es-ES" altLang="es-ES" sz="3000">
                <a:latin typeface="Arial" panose="020B0604020202020204" pitchFamily="34" charset="0"/>
                <a:cs typeface="Arial" panose="020B0604020202020204" pitchFamily="34" charset="0"/>
              </a:rPr>
              <a:t>así como se procedía a realizar visitaciones para comprobar las cuentas de fabrica de la iglesia, aunque de este periodo no se conservan libros de cuentas.</a:t>
            </a:r>
          </a:p>
          <a:p>
            <a:pPr algn="just"/>
            <a:endParaRPr lang="es-ES" altLang="es-ES" sz="250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uadroTexto 1">
            <a:extLst>
              <a:ext uri="{FF2B5EF4-FFF2-40B4-BE49-F238E27FC236}">
                <a16:creationId xmlns:a16="http://schemas.microsoft.com/office/drawing/2014/main" id="{50B79127-78C8-4633-B14D-96BD573AF517}"/>
              </a:ext>
            </a:extLst>
          </p:cNvPr>
          <p:cNvSpPr txBox="1">
            <a:spLocks noChangeArrowheads="1"/>
          </p:cNvSpPr>
          <p:nvPr/>
        </p:nvSpPr>
        <p:spPr bwMode="auto">
          <a:xfrm>
            <a:off x="0" y="423863"/>
            <a:ext cx="12192000" cy="607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3200">
                <a:latin typeface="Arial" panose="020B0604020202020204" pitchFamily="34" charset="0"/>
                <a:cs typeface="Arial" panose="020B0604020202020204" pitchFamily="34" charset="0"/>
              </a:rPr>
              <a:t>Testamento de Andresa Gómez el 25 de abril 1593:</a:t>
            </a:r>
          </a:p>
          <a:p>
            <a:pPr algn="just"/>
            <a:endParaRPr lang="es-ES" altLang="es-ES" sz="32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Ítem mando que si Dios, Nuestro Señor, fuera servido de llevarme de esta enfermedad que tengo </a:t>
            </a:r>
            <a:r>
              <a:rPr lang="es-ES" altLang="es-ES" sz="2500" b="1">
                <a:latin typeface="Arial" panose="020B0604020202020204" pitchFamily="34" charset="0"/>
                <a:cs typeface="Arial" panose="020B0604020202020204" pitchFamily="34" charset="0"/>
              </a:rPr>
              <a:t>mi cuerpo sea sepultado en la Iglesia del Sr. San Bartolomé de Tejina, en la sepultura de mi hija Leonor Rodríguez</a:t>
            </a:r>
            <a:r>
              <a:rPr lang="es-ES" altLang="es-ES" sz="2500">
                <a:latin typeface="Arial" panose="020B0604020202020204" pitchFamily="34" charset="0"/>
                <a:cs typeface="Arial" panose="020B0604020202020204" pitchFamily="34" charset="0"/>
              </a:rPr>
              <a:t>.</a:t>
            </a:r>
          </a:p>
          <a:p>
            <a:pPr algn="just"/>
            <a:r>
              <a:rPr lang="es-ES" altLang="es-ES" sz="2500">
                <a:latin typeface="Arial" panose="020B0604020202020204" pitchFamily="34" charset="0"/>
                <a:cs typeface="Arial" panose="020B0604020202020204" pitchFamily="34" charset="0"/>
              </a:rPr>
              <a:t>Ítem mando a la Iglesia del Sr. San Bartolomé 2 reales de limosna y a San Lorenzo de la dicha Iglesia otros 2 reales.</a:t>
            </a:r>
          </a:p>
          <a:p>
            <a:pPr algn="just"/>
            <a:r>
              <a:rPr lang="es-ES" altLang="es-ES" sz="2500">
                <a:latin typeface="Arial" panose="020B0604020202020204" pitchFamily="34" charset="0"/>
                <a:cs typeface="Arial" panose="020B0604020202020204" pitchFamily="34" charset="0"/>
              </a:rPr>
              <a:t>Ítem mando que se me diga en la Iglesia del Sr. San Bartolomé de Tejina una misa rezada en cada un año por su día, y si no hubiere lugar, se me diga dentro de su octavario perpetuamente, para lo cual yo impondré un tributo de 6 reales en cada un año. Y para que se cumpla esta manda y su legado nombro por patrón a Asencio Gómez, mi hijo, para que cobre la pensión de los dichos 6 reales y me haga decir la dicha misa, y después de sus días el nombre a su hijo mayor, y de ahí en adelante nombrando sus herederos al hijo mayor. (PN 1.517 ante Bernardino de Madrigal AHPSC)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uadroTexto 1">
            <a:extLst>
              <a:ext uri="{FF2B5EF4-FFF2-40B4-BE49-F238E27FC236}">
                <a16:creationId xmlns:a16="http://schemas.microsoft.com/office/drawing/2014/main" id="{4D6DEC80-FBF5-4EF7-B839-1C939CC71AC1}"/>
              </a:ext>
            </a:extLst>
          </p:cNvPr>
          <p:cNvSpPr txBox="1">
            <a:spLocks noChangeArrowheads="1"/>
          </p:cNvSpPr>
          <p:nvPr/>
        </p:nvSpPr>
        <p:spPr bwMode="auto">
          <a:xfrm>
            <a:off x="0" y="231775"/>
            <a:ext cx="121920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3200">
                <a:latin typeface="Arial" panose="020B0604020202020204" pitchFamily="34" charset="0"/>
                <a:cs typeface="Arial" panose="020B0604020202020204" pitchFamily="34" charset="0"/>
              </a:rPr>
              <a:t>Testamento de Leonor Rodríguez Landin el 11 de agosto 1599:</a:t>
            </a:r>
          </a:p>
          <a:p>
            <a:pPr algn="just"/>
            <a:endParaRPr lang="es-ES" altLang="es-ES" sz="32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Ítem mando que si Dios, Nuestro Señor, me llevare de esta enfermedad, mi cuerpo sea sepultado en la Iglesia de San Bartolomé de Tejina en mi sepultura.</a:t>
            </a:r>
          </a:p>
          <a:p>
            <a:pPr algn="just"/>
            <a:r>
              <a:rPr lang="es-ES" altLang="es-ES" sz="2500">
                <a:latin typeface="Arial" panose="020B0604020202020204" pitchFamily="34" charset="0"/>
                <a:cs typeface="Arial" panose="020B0604020202020204" pitchFamily="34" charset="0"/>
              </a:rPr>
              <a:t>Ítem mando se me digan en la Iglesia de San Bartolomé 4 misas rezadas a San Lorenzo y se pague lo acostumbrado.</a:t>
            </a:r>
          </a:p>
          <a:p>
            <a:pPr algn="just"/>
            <a:r>
              <a:rPr lang="es-ES" altLang="es-ES" sz="2500">
                <a:latin typeface="Arial" panose="020B0604020202020204" pitchFamily="34" charset="0"/>
                <a:cs typeface="Arial" panose="020B0604020202020204" pitchFamily="34" charset="0"/>
              </a:rPr>
              <a:t>Ítem mando se digan otras 2 misas rezadas a San Bartolomé y se pague lo acostumbrado.</a:t>
            </a:r>
          </a:p>
          <a:p>
            <a:pPr algn="just"/>
            <a:r>
              <a:rPr lang="es-ES" altLang="es-ES" sz="2500">
                <a:latin typeface="Arial" panose="020B0604020202020204" pitchFamily="34" charset="0"/>
                <a:cs typeface="Arial" panose="020B0604020202020204" pitchFamily="34" charset="0"/>
              </a:rPr>
              <a:t>Ítem mando se me digan otras 2 misas rezadas a Nuestra Señora de la Encarnación en Tejina.</a:t>
            </a:r>
          </a:p>
          <a:p>
            <a:pPr algn="just"/>
            <a:r>
              <a:rPr lang="es-ES" altLang="es-ES" sz="2500">
                <a:latin typeface="Arial" panose="020B0604020202020204" pitchFamily="34" charset="0"/>
                <a:cs typeface="Arial" panose="020B0604020202020204" pitchFamily="34" charset="0"/>
              </a:rPr>
              <a:t>Ítem mando de limosna a San Bartolomé de Tejina una dobla, mando se pague de mis bienes.</a:t>
            </a:r>
          </a:p>
          <a:p>
            <a:pPr algn="just"/>
            <a:r>
              <a:rPr lang="es-ES" altLang="es-ES" sz="2500">
                <a:latin typeface="Arial" panose="020B0604020202020204" pitchFamily="34" charset="0"/>
                <a:cs typeface="Arial" panose="020B0604020202020204" pitchFamily="34" charset="0"/>
              </a:rPr>
              <a:t>Ítem mando de limosna a Nuestra Señora de la Encarnación de Tejina una dobla, mando se pague de mis bienes.</a:t>
            </a:r>
          </a:p>
          <a:p>
            <a:pPr algn="just"/>
            <a:r>
              <a:rPr lang="es-ES" altLang="es-ES" sz="2500" b="1">
                <a:latin typeface="Arial" panose="020B0604020202020204" pitchFamily="34" charset="0"/>
                <a:cs typeface="Arial" panose="020B0604020202020204" pitchFamily="34" charset="0"/>
              </a:rPr>
              <a:t>Ítem mando de limosna a la cofradía del Santísimo Sacramento 4 reales</a:t>
            </a:r>
            <a:r>
              <a:rPr lang="es-ES" altLang="es-ES" sz="2500">
                <a:latin typeface="Arial" panose="020B0604020202020204" pitchFamily="34" charset="0"/>
                <a:cs typeface="Arial" panose="020B0604020202020204" pitchFamily="34" charset="0"/>
              </a:rPr>
              <a:t>. (PN 1.523 ante Bernardino de Madrigal AHPSC)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uadroTexto 1">
            <a:extLst>
              <a:ext uri="{FF2B5EF4-FFF2-40B4-BE49-F238E27FC236}">
                <a16:creationId xmlns:a16="http://schemas.microsoft.com/office/drawing/2014/main" id="{A8FBD894-E038-4323-9F46-66C3393A569E}"/>
              </a:ext>
            </a:extLst>
          </p:cNvPr>
          <p:cNvSpPr txBox="1">
            <a:spLocks noChangeArrowheads="1"/>
          </p:cNvSpPr>
          <p:nvPr/>
        </p:nvSpPr>
        <p:spPr bwMode="auto">
          <a:xfrm>
            <a:off x="0" y="504825"/>
            <a:ext cx="12192000"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ES" altLang="es-ES" sz="3200">
                <a:latin typeface="Arial" panose="020B0604020202020204" pitchFamily="34" charset="0"/>
                <a:cs typeface="Arial" panose="020B0604020202020204" pitchFamily="34" charset="0"/>
              </a:rPr>
              <a:t>Comprobamos a través de estas referencias testamentarias como, </a:t>
            </a:r>
            <a:r>
              <a:rPr lang="es-ES" altLang="es-ES" sz="3200" b="1">
                <a:latin typeface="Arial" panose="020B0604020202020204" pitchFamily="34" charset="0"/>
                <a:cs typeface="Arial" panose="020B0604020202020204" pitchFamily="34" charset="0"/>
              </a:rPr>
              <a:t>a pesar de no estar instituida ni reglamentada una cofradía del Santísimo Sacramento en Tejina</a:t>
            </a:r>
            <a:r>
              <a:rPr lang="es-ES" altLang="es-ES" sz="3200">
                <a:latin typeface="Arial" panose="020B0604020202020204" pitchFamily="34" charset="0"/>
                <a:cs typeface="Arial" panose="020B0604020202020204" pitchFamily="34" charset="0"/>
              </a:rPr>
              <a:t>, tenemos constancia indirecta del mantenimiento de los cultos y oficios divinos por medio de donaciones de los vecinos/as del pueblo. En este sentido el profesor Manuel Hernández nos explica que las cofradías como</a:t>
            </a:r>
          </a:p>
          <a:p>
            <a:pPr algn="just"/>
            <a:endParaRPr lang="es-ES" altLang="es-ES" sz="10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…asociaciones religiosas encargadas de realizar entre otras funciones las fiestas, surgen desde los albores de la conquista y en no pocos casos sin registro parroquial ni permiso episcopal, prácticamente de forma espontánea, como una expresión comunitaria de los pueblos para honrar a sus patronos o a los santos de su devoción.</a:t>
            </a:r>
          </a:p>
          <a:p>
            <a:pPr algn="just"/>
            <a:endParaRPr lang="es-ES" altLang="es-ES" sz="1000">
              <a:latin typeface="Arial" panose="020B0604020202020204" pitchFamily="34" charset="0"/>
              <a:cs typeface="Arial" panose="020B0604020202020204" pitchFamily="34" charset="0"/>
            </a:endParaRPr>
          </a:p>
          <a:p>
            <a:pPr algn="just"/>
            <a:r>
              <a:rPr lang="es-ES" altLang="es-ES" sz="2000">
                <a:latin typeface="Arial" panose="020B0604020202020204" pitchFamily="34" charset="0"/>
                <a:cs typeface="Arial" panose="020B0604020202020204" pitchFamily="34" charset="0"/>
              </a:rPr>
              <a:t>Manuel Hernández González, Fiestas y creencias en Canarias en la Edad Moderna, Ediciones Idea 2007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uadroTexto 1">
            <a:extLst>
              <a:ext uri="{FF2B5EF4-FFF2-40B4-BE49-F238E27FC236}">
                <a16:creationId xmlns:a16="http://schemas.microsoft.com/office/drawing/2014/main" id="{FAF16493-6597-4D5B-BEDE-FB1435CB1040}"/>
              </a:ext>
            </a:extLst>
          </p:cNvPr>
          <p:cNvSpPr txBox="1">
            <a:spLocks noChangeArrowheads="1"/>
          </p:cNvSpPr>
          <p:nvPr/>
        </p:nvSpPr>
        <p:spPr bwMode="auto">
          <a:xfrm>
            <a:off x="0" y="1651000"/>
            <a:ext cx="1219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9600">
                <a:latin typeface="Arial" panose="020B0604020202020204" pitchFamily="34" charset="0"/>
                <a:cs typeface="Arial" panose="020B0604020202020204" pitchFamily="34" charset="0"/>
              </a:rPr>
              <a:t>PLEITO DE LOS BENEFICIADOS</a:t>
            </a:r>
            <a:endParaRPr lang="es-ES" altLang="es-ES" sz="9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BE858AD-566C-4CFC-BEC9-C3811A21AB1B}"/>
              </a:ext>
            </a:extLst>
          </p:cNvPr>
          <p:cNvSpPr txBox="1">
            <a:spLocks noChangeArrowheads="1"/>
          </p:cNvSpPr>
          <p:nvPr/>
        </p:nvSpPr>
        <p:spPr bwMode="auto">
          <a:xfrm>
            <a:off x="0" y="328613"/>
            <a:ext cx="12192000" cy="62785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s-ES" altLang="es-ES" sz="3200" dirty="0">
                <a:latin typeface="Arial" panose="020B0604020202020204" pitchFamily="34" charset="0"/>
                <a:cs typeface="Arial" panose="020B0604020202020204" pitchFamily="34" charset="0"/>
              </a:rPr>
              <a:t>Pleito de los beneficiados de la Concepción (1606)</a:t>
            </a:r>
          </a:p>
          <a:p>
            <a:pPr algn="just">
              <a:defRPr/>
            </a:pPr>
            <a:endParaRPr lang="es-ES" altLang="es-ES" sz="2500" dirty="0">
              <a:latin typeface="Arial" panose="020B0604020202020204" pitchFamily="34" charset="0"/>
              <a:cs typeface="Arial" panose="020B0604020202020204" pitchFamily="34" charset="0"/>
            </a:endParaRPr>
          </a:p>
          <a:p>
            <a:pPr algn="just">
              <a:defRPr/>
            </a:pPr>
            <a:r>
              <a:rPr lang="es-ES" altLang="es-ES" sz="2500" dirty="0">
                <a:latin typeface="Arial" panose="020B0604020202020204" pitchFamily="34" charset="0"/>
                <a:cs typeface="Arial" panose="020B0604020202020204" pitchFamily="34" charset="0"/>
              </a:rPr>
              <a:t>Los vecinos de </a:t>
            </a:r>
            <a:r>
              <a:rPr lang="es-ES" altLang="es-ES" sz="2500" dirty="0" err="1">
                <a:latin typeface="Arial" panose="020B0604020202020204" pitchFamily="34" charset="0"/>
                <a:cs typeface="Arial" panose="020B0604020202020204" pitchFamily="34" charset="0"/>
              </a:rPr>
              <a:t>Tejina</a:t>
            </a:r>
            <a:r>
              <a:rPr lang="es-ES" altLang="es-ES" sz="2500" dirty="0">
                <a:latin typeface="Arial" panose="020B0604020202020204" pitchFamily="34" charset="0"/>
                <a:cs typeface="Arial" panose="020B0604020202020204" pitchFamily="34" charset="0"/>
              </a:rPr>
              <a:t>, </a:t>
            </a:r>
            <a:r>
              <a:rPr lang="es-ES" altLang="es-ES" sz="2500" dirty="0" err="1">
                <a:latin typeface="Arial" panose="020B0604020202020204" pitchFamily="34" charset="0"/>
                <a:cs typeface="Arial" panose="020B0604020202020204" pitchFamily="34" charset="0"/>
              </a:rPr>
              <a:t>Tegueste</a:t>
            </a:r>
            <a:r>
              <a:rPr lang="es-ES" altLang="es-ES" sz="2500" dirty="0">
                <a:latin typeface="Arial" panose="020B0604020202020204" pitchFamily="34" charset="0"/>
                <a:cs typeface="Arial" panose="020B0604020202020204" pitchFamily="34" charset="0"/>
              </a:rPr>
              <a:t> y Punta del Hidalgo quieren </a:t>
            </a:r>
            <a:r>
              <a:rPr lang="es-ES" altLang="es-ES" sz="2500" b="1" dirty="0">
                <a:latin typeface="Arial" panose="020B0604020202020204" pitchFamily="34" charset="0"/>
                <a:cs typeface="Arial" panose="020B0604020202020204" pitchFamily="34" charset="0"/>
              </a:rPr>
              <a:t>tener cura propio </a:t>
            </a:r>
            <a:r>
              <a:rPr lang="es-ES" altLang="es-ES" sz="2500" dirty="0">
                <a:latin typeface="Arial" panose="020B0604020202020204" pitchFamily="34" charset="0"/>
                <a:cs typeface="Arial" panose="020B0604020202020204" pitchFamily="34" charset="0"/>
              </a:rPr>
              <a:t>en la comarca:</a:t>
            </a:r>
          </a:p>
          <a:p>
            <a:pPr algn="just">
              <a:defRPr/>
            </a:pPr>
            <a:endParaRPr lang="es-ES" altLang="es-E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La distancia que hay hasta la ciudad.</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El mal estado de los caminos.</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Aumento de la población y desarrollo económico de la comarca en el S. XVI.</a:t>
            </a:r>
          </a:p>
          <a:p>
            <a:pPr algn="just">
              <a:defRPr/>
            </a:pPr>
            <a:endParaRPr lang="es-ES" altLang="es-ES" sz="2500" dirty="0">
              <a:latin typeface="Arial" panose="020B0604020202020204" pitchFamily="34" charset="0"/>
              <a:cs typeface="Arial" panose="020B0604020202020204" pitchFamily="34" charset="0"/>
            </a:endParaRPr>
          </a:p>
          <a:p>
            <a:pPr algn="just">
              <a:defRPr/>
            </a:pPr>
            <a:r>
              <a:rPr lang="es-ES" altLang="es-ES" sz="2500" dirty="0">
                <a:latin typeface="Arial" panose="020B0604020202020204" pitchFamily="34" charset="0"/>
                <a:cs typeface="Arial" panose="020B0604020202020204" pitchFamily="34" charset="0"/>
              </a:rPr>
              <a:t>Los beneficiados se resisten a esta petición argumentando que no es cierto lo que plantean los vecinos y que ellos acuden a socorrerlos con los auxilios espirituales tan pronto los llaman. En el fondo se trata de </a:t>
            </a:r>
            <a:r>
              <a:rPr lang="es-ES" altLang="es-ES" sz="2500" b="1" dirty="0">
                <a:latin typeface="Arial" panose="020B0604020202020204" pitchFamily="34" charset="0"/>
                <a:cs typeface="Arial" panose="020B0604020202020204" pitchFamily="34" charset="0"/>
              </a:rPr>
              <a:t>un problema económico</a:t>
            </a:r>
            <a:r>
              <a:rPr lang="es-ES" altLang="es-ES" sz="2500" dirty="0">
                <a:latin typeface="Arial" panose="020B0604020202020204" pitchFamily="34" charset="0"/>
                <a:cs typeface="Arial" panose="020B0604020202020204" pitchFamily="34" charset="0"/>
              </a:rPr>
              <a:t>:</a:t>
            </a:r>
          </a:p>
          <a:p>
            <a:pPr algn="just">
              <a:defRPr/>
            </a:pPr>
            <a:endParaRPr lang="es-ES" altLang="es-ES" sz="25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Son beneficiarios de los réditos y diezmos de la comarca, si se pone un cura propio para la zona implica que pierden estos ingresos.</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Si se les concede lo que piden entonces todos querrán tener su propio cura.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uadroTexto 1">
            <a:extLst>
              <a:ext uri="{FF2B5EF4-FFF2-40B4-BE49-F238E27FC236}">
                <a16:creationId xmlns:a16="http://schemas.microsoft.com/office/drawing/2014/main" id="{ED82DFC6-4C93-4093-8A0A-A63E09F6A610}"/>
              </a:ext>
            </a:extLst>
          </p:cNvPr>
          <p:cNvSpPr txBox="1">
            <a:spLocks noChangeArrowheads="1"/>
          </p:cNvSpPr>
          <p:nvPr/>
        </p:nvSpPr>
        <p:spPr bwMode="auto">
          <a:xfrm>
            <a:off x="0" y="396875"/>
            <a:ext cx="12192000"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3200">
                <a:latin typeface="Arial" panose="020B0604020202020204" pitchFamily="34" charset="0"/>
                <a:cs typeface="Arial" panose="020B0604020202020204" pitchFamily="34" charset="0"/>
              </a:rPr>
              <a:t>Interrogatorios durante el pleito (1605)</a:t>
            </a:r>
          </a:p>
          <a:p>
            <a:pPr algn="just"/>
            <a:endParaRPr lang="es-ES" altLang="es-ES" sz="2500">
              <a:latin typeface="Arial" panose="020B0604020202020204" pitchFamily="34" charset="0"/>
              <a:cs typeface="Arial" panose="020B0604020202020204" pitchFamily="34" charset="0"/>
            </a:endParaRPr>
          </a:p>
          <a:p>
            <a:pPr algn="just"/>
            <a:r>
              <a:rPr lang="es-ES" altLang="es-ES" sz="2500" b="1">
                <a:latin typeface="Arial" panose="020B0604020202020204" pitchFamily="34" charset="0"/>
                <a:cs typeface="Arial" panose="020B0604020202020204" pitchFamily="34" charset="0"/>
              </a:rPr>
              <a:t>Se trata de una reclamación que viene de antiguo</a:t>
            </a:r>
            <a:r>
              <a:rPr lang="es-ES" altLang="es-ES" sz="2500">
                <a:latin typeface="Arial" panose="020B0604020202020204" pitchFamily="34" charset="0"/>
                <a:cs typeface="Arial" panose="020B0604020202020204" pitchFamily="34" charset="0"/>
              </a:rPr>
              <a:t>, puesto que en la declaración de Pedro de Villarroel indica que en tiempos del obispo Cristóbal Vela (1575-1580) ya hubo otra reclamación:</a:t>
            </a:r>
          </a:p>
          <a:p>
            <a:pPr algn="just"/>
            <a:endParaRPr lang="es-ES" altLang="es-ES" sz="20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…dijo que siendo secretario este testigo del reverendísimo don Cristóbal Vela, obispo que fue de estas islas, y estando en la visita de esta de Tenerife, los vecinos de los dichos términos </a:t>
            </a:r>
            <a:r>
              <a:rPr lang="es-ES" altLang="es-ES" sz="2500" b="1">
                <a:latin typeface="Arial" panose="020B0604020202020204" pitchFamily="34" charset="0"/>
                <a:cs typeface="Arial" panose="020B0604020202020204" pitchFamily="34" charset="0"/>
              </a:rPr>
              <a:t>vinieron a pedir al dicho señor obispo les diese un cura que les administrase los santos sacramentos, les dijese misa los días de fiesta, alegando algunas razones y entre ellas que eran pobres y estaban lejos para venir a la ciudad </a:t>
            </a:r>
            <a:r>
              <a:rPr lang="es-ES" altLang="es-ES" sz="2500">
                <a:latin typeface="Arial" panose="020B0604020202020204" pitchFamily="34" charset="0"/>
                <a:cs typeface="Arial" panose="020B0604020202020204" pitchFamily="34" charset="0"/>
              </a:rPr>
              <a:t>y el dicho señor obispo pareciéndole que no era justo quitar a los beneficiados de sus rentas por ser los beneficios algo cortos, les respondió que no había lugar lo que pedían porque no era justo…</a:t>
            </a:r>
          </a:p>
          <a:p>
            <a:pPr algn="just"/>
            <a:endParaRPr lang="es-ES" altLang="es-ES" sz="250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uadroTexto 1">
            <a:extLst>
              <a:ext uri="{FF2B5EF4-FFF2-40B4-BE49-F238E27FC236}">
                <a16:creationId xmlns:a16="http://schemas.microsoft.com/office/drawing/2014/main" id="{DDD47DC0-0F4F-4B60-A1FB-F04B7BF2C377}"/>
              </a:ext>
            </a:extLst>
          </p:cNvPr>
          <p:cNvSpPr txBox="1">
            <a:spLocks noChangeArrowheads="1"/>
          </p:cNvSpPr>
          <p:nvPr/>
        </p:nvSpPr>
        <p:spPr bwMode="auto">
          <a:xfrm>
            <a:off x="0" y="1651000"/>
            <a:ext cx="1219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9600">
                <a:latin typeface="Arial" panose="020B0604020202020204" pitchFamily="34" charset="0"/>
                <a:cs typeface="Arial" panose="020B0604020202020204" pitchFamily="34" charset="0"/>
              </a:rPr>
              <a:t>ANTECEDENTES HISTÓRICOS</a:t>
            </a:r>
            <a:endParaRPr lang="es-ES" altLang="es-ES" sz="9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uadroTexto 1">
            <a:extLst>
              <a:ext uri="{FF2B5EF4-FFF2-40B4-BE49-F238E27FC236}">
                <a16:creationId xmlns:a16="http://schemas.microsoft.com/office/drawing/2014/main" id="{DC80FF75-CB2C-4952-BAEC-334B2B3E4B1D}"/>
              </a:ext>
            </a:extLst>
          </p:cNvPr>
          <p:cNvSpPr txBox="1">
            <a:spLocks noChangeArrowheads="1"/>
          </p:cNvSpPr>
          <p:nvPr/>
        </p:nvSpPr>
        <p:spPr bwMode="auto">
          <a:xfrm>
            <a:off x="0" y="396875"/>
            <a:ext cx="12192000"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3200">
                <a:latin typeface="Arial" panose="020B0604020202020204" pitchFamily="34" charset="0"/>
                <a:cs typeface="Arial" panose="020B0604020202020204" pitchFamily="34" charset="0"/>
              </a:rPr>
              <a:t>Interrogatorios durante el pleito (1605)</a:t>
            </a:r>
          </a:p>
          <a:p>
            <a:pPr algn="just"/>
            <a:endParaRPr lang="es-ES" altLang="es-ES" sz="25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En la declaración de Francisco Afonso se nos dice que </a:t>
            </a:r>
            <a:r>
              <a:rPr lang="es-ES" altLang="es-ES" sz="2500" b="1">
                <a:latin typeface="Arial" panose="020B0604020202020204" pitchFamily="34" charset="0"/>
                <a:cs typeface="Arial" panose="020B0604020202020204" pitchFamily="34" charset="0"/>
              </a:rPr>
              <a:t>se suele llamar a frailes para decir las misas </a:t>
            </a:r>
            <a:r>
              <a:rPr lang="es-ES" altLang="es-ES" sz="2500">
                <a:latin typeface="Arial" panose="020B0604020202020204" pitchFamily="34" charset="0"/>
                <a:cs typeface="Arial" panose="020B0604020202020204" pitchFamily="34" charset="0"/>
              </a:rPr>
              <a:t>en la Comarca:</a:t>
            </a:r>
          </a:p>
          <a:p>
            <a:pPr algn="just"/>
            <a:endParaRPr lang="es-ES" altLang="es-ES" sz="25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…dijo que </a:t>
            </a:r>
            <a:r>
              <a:rPr lang="es-ES" altLang="es-ES" sz="2500" b="1">
                <a:latin typeface="Arial" panose="020B0604020202020204" pitchFamily="34" charset="0"/>
                <a:cs typeface="Arial" panose="020B0604020202020204" pitchFamily="34" charset="0"/>
              </a:rPr>
              <a:t>los vecinos de los dichos tres términos, por su devoción, envían a buscar frailes a la ciudad para que les diga en el discurso del año misa en los días de fiesta </a:t>
            </a:r>
            <a:r>
              <a:rPr lang="es-ES" altLang="es-ES" sz="2500">
                <a:latin typeface="Arial" panose="020B0604020202020204" pitchFamily="34" charset="0"/>
                <a:cs typeface="Arial" panose="020B0604020202020204" pitchFamily="34" charset="0"/>
              </a:rPr>
              <a:t>pagándoles su premio los dichos vecinos y que los dichos beneficiados vienen, el uno de ellos, el día de Todos los Santos, que es cuando ofrendan a sus difuntos los vecinos, y se llevan las ofrendas quitándoselas al fraile que al presente está en las dichas iglesias del señor San Marcos y señor San Bartolomé, y así por esto el fraile queda enojado y dice que no ha de volver más a decir misa ni menos su prelado les quiere dejar venir, y así esto sucede muchas veces que se pasa un mes y más que no se dice misa en los dichos pueblos.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06C1677-208C-4FBA-8951-3DF8C0F9A214}"/>
              </a:ext>
            </a:extLst>
          </p:cNvPr>
          <p:cNvSpPr txBox="1">
            <a:spLocks noChangeArrowheads="1"/>
          </p:cNvSpPr>
          <p:nvPr/>
        </p:nvSpPr>
        <p:spPr bwMode="auto">
          <a:xfrm>
            <a:off x="0" y="546100"/>
            <a:ext cx="12192000" cy="59721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s-ES" altLang="es-ES" sz="3200" dirty="0">
                <a:latin typeface="Arial" panose="020B0604020202020204" pitchFamily="34" charset="0"/>
                <a:cs typeface="Arial" panose="020B0604020202020204" pitchFamily="34" charset="0"/>
              </a:rPr>
              <a:t>Sentencia del obispo Francisco Martínez (30 septiembre de 1605):</a:t>
            </a:r>
          </a:p>
          <a:p>
            <a:pPr algn="just">
              <a:defRPr/>
            </a:pPr>
            <a:endParaRPr lang="es-ES" altLang="es-ES" sz="25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defRPr/>
            </a:pPr>
            <a:r>
              <a:rPr lang="es-ES" altLang="es-ES" sz="3000" b="1" dirty="0">
                <a:latin typeface="Arial" panose="020B0604020202020204" pitchFamily="34" charset="0"/>
                <a:cs typeface="Arial" panose="020B0604020202020204" pitchFamily="34" charset="0"/>
              </a:rPr>
              <a:t>Les concede la petición de tener cura propio </a:t>
            </a:r>
            <a:r>
              <a:rPr lang="es-ES" altLang="es-ES" sz="3000" dirty="0">
                <a:latin typeface="Arial" panose="020B0604020202020204" pitchFamily="34" charset="0"/>
                <a:cs typeface="Arial" panose="020B0604020202020204" pitchFamily="34" charset="0"/>
              </a:rPr>
              <a:t>debido a la distancia que media de las viviendas a la ciudad y que están bastante desperdigadas lo que implica que no se pueda administrar los sacramentos a los que están en peligro de muerte.</a:t>
            </a:r>
          </a:p>
          <a:p>
            <a:pPr marL="342900" indent="-342900" algn="just">
              <a:buFont typeface="Arial" panose="020B0604020202020204" pitchFamily="34" charset="0"/>
              <a:buChar char="•"/>
              <a:defRPr/>
            </a:pPr>
            <a:r>
              <a:rPr lang="es-ES" altLang="es-ES" sz="3000" b="1" dirty="0">
                <a:latin typeface="Arial" panose="020B0604020202020204" pitchFamily="34" charset="0"/>
                <a:cs typeface="Arial" panose="020B0604020202020204" pitchFamily="34" charset="0"/>
              </a:rPr>
              <a:t>El cura lo deberán sostener los propios vecinos</a:t>
            </a:r>
            <a:r>
              <a:rPr lang="es-ES" altLang="es-ES" sz="3000" dirty="0">
                <a:latin typeface="Arial" panose="020B0604020202020204" pitchFamily="34" charset="0"/>
                <a:cs typeface="Arial" panose="020B0604020202020204" pitchFamily="34" charset="0"/>
              </a:rPr>
              <a:t>, lo que implica que doten una renta para el sostenimiento de la lámpara del Santísimo Sacramento, proveyendo al Sagrario de todo lo necesario (custodias, relicario, palios).</a:t>
            </a:r>
          </a:p>
          <a:p>
            <a:pPr marL="342900" indent="-342900" algn="just">
              <a:buFont typeface="Arial" panose="020B0604020202020204" pitchFamily="34" charset="0"/>
              <a:buChar char="•"/>
              <a:defRPr/>
            </a:pPr>
            <a:r>
              <a:rPr lang="es-ES" altLang="es-ES" sz="3000" b="1" dirty="0">
                <a:latin typeface="Arial" panose="020B0604020202020204" pitchFamily="34" charset="0"/>
                <a:cs typeface="Arial" panose="020B0604020202020204" pitchFamily="34" charset="0"/>
              </a:rPr>
              <a:t>La elección del lugar donde debe estar el Sagrario</a:t>
            </a:r>
            <a:r>
              <a:rPr lang="es-ES" altLang="es-ES" sz="3000" dirty="0">
                <a:latin typeface="Arial" panose="020B0604020202020204" pitchFamily="34" charset="0"/>
                <a:cs typeface="Arial" panose="020B0604020202020204" pitchFamily="34" charset="0"/>
              </a:rPr>
              <a:t> provoca el conflicto entre los vecinos de </a:t>
            </a:r>
            <a:r>
              <a:rPr lang="es-ES" altLang="es-ES" sz="3000" dirty="0" err="1">
                <a:latin typeface="Arial" panose="020B0604020202020204" pitchFamily="34" charset="0"/>
                <a:cs typeface="Arial" panose="020B0604020202020204" pitchFamily="34" charset="0"/>
              </a:rPr>
              <a:t>Tegueste</a:t>
            </a:r>
            <a:r>
              <a:rPr lang="es-ES" altLang="es-ES" sz="3000" dirty="0">
                <a:latin typeface="Arial" panose="020B0604020202020204" pitchFamily="34" charset="0"/>
                <a:cs typeface="Arial" panose="020B0604020202020204" pitchFamily="34" charset="0"/>
              </a:rPr>
              <a:t> y de </a:t>
            </a:r>
            <a:r>
              <a:rPr lang="es-ES" altLang="es-ES" sz="3000" dirty="0" err="1">
                <a:latin typeface="Arial" panose="020B0604020202020204" pitchFamily="34" charset="0"/>
                <a:cs typeface="Arial" panose="020B0604020202020204" pitchFamily="34" charset="0"/>
              </a:rPr>
              <a:t>Tejina</a:t>
            </a:r>
            <a:r>
              <a:rPr lang="es-ES" altLang="es-ES" sz="3000" dirty="0">
                <a:latin typeface="Arial" panose="020B0604020202020204" pitchFamily="34" charset="0"/>
                <a:cs typeface="Arial" panose="020B0604020202020204" pitchFamily="34" charset="0"/>
              </a:rPr>
              <a:t>.</a:t>
            </a:r>
          </a:p>
          <a:p>
            <a:pPr algn="just">
              <a:defRPr/>
            </a:pPr>
            <a:endParaRPr lang="es-ES" altLang="es-ES" sz="2500" dirty="0">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uadroTexto 1">
            <a:extLst>
              <a:ext uri="{FF2B5EF4-FFF2-40B4-BE49-F238E27FC236}">
                <a16:creationId xmlns:a16="http://schemas.microsoft.com/office/drawing/2014/main" id="{96588DF6-E760-4BDE-A938-5CCD15D943B5}"/>
              </a:ext>
            </a:extLst>
          </p:cNvPr>
          <p:cNvSpPr txBox="1">
            <a:spLocks noChangeArrowheads="1"/>
          </p:cNvSpPr>
          <p:nvPr/>
        </p:nvSpPr>
        <p:spPr bwMode="auto">
          <a:xfrm>
            <a:off x="0" y="1651000"/>
            <a:ext cx="1219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9600">
                <a:latin typeface="Arial" panose="020B0604020202020204" pitchFamily="34" charset="0"/>
                <a:cs typeface="Arial" panose="020B0604020202020204" pitchFamily="34" charset="0"/>
              </a:rPr>
              <a:t>PLEITO DE LA LÁMPARA</a:t>
            </a:r>
            <a:endParaRPr lang="es-ES" altLang="es-ES" sz="9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355FFCF-A562-4EFA-95AA-542C4B6A2C12}"/>
              </a:ext>
            </a:extLst>
          </p:cNvPr>
          <p:cNvSpPr txBox="1">
            <a:spLocks noChangeArrowheads="1"/>
          </p:cNvSpPr>
          <p:nvPr/>
        </p:nvSpPr>
        <p:spPr bwMode="auto">
          <a:xfrm>
            <a:off x="0" y="204788"/>
            <a:ext cx="12192000" cy="63563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s-ES" altLang="es-ES" sz="3200" dirty="0">
                <a:latin typeface="Arial" panose="020B0604020202020204" pitchFamily="34" charset="0"/>
                <a:cs typeface="Arial" panose="020B0604020202020204" pitchFamily="34" charset="0"/>
              </a:rPr>
              <a:t>Pleito de la lámpara entre </a:t>
            </a:r>
            <a:r>
              <a:rPr lang="es-ES" altLang="es-ES" sz="3200" dirty="0" err="1">
                <a:latin typeface="Arial" panose="020B0604020202020204" pitchFamily="34" charset="0"/>
                <a:cs typeface="Arial" panose="020B0604020202020204" pitchFamily="34" charset="0"/>
              </a:rPr>
              <a:t>Tegueste</a:t>
            </a:r>
            <a:r>
              <a:rPr lang="es-ES" altLang="es-ES" sz="3200" dirty="0">
                <a:latin typeface="Arial" panose="020B0604020202020204" pitchFamily="34" charset="0"/>
                <a:cs typeface="Arial" panose="020B0604020202020204" pitchFamily="34" charset="0"/>
              </a:rPr>
              <a:t> y </a:t>
            </a:r>
            <a:r>
              <a:rPr lang="es-ES" altLang="es-ES" sz="3200" dirty="0" err="1">
                <a:latin typeface="Arial" panose="020B0604020202020204" pitchFamily="34" charset="0"/>
                <a:cs typeface="Arial" panose="020B0604020202020204" pitchFamily="34" charset="0"/>
              </a:rPr>
              <a:t>Tejina</a:t>
            </a:r>
            <a:r>
              <a:rPr lang="es-ES" altLang="es-ES" sz="3200" dirty="0">
                <a:latin typeface="Arial" panose="020B0604020202020204" pitchFamily="34" charset="0"/>
                <a:cs typeface="Arial" panose="020B0604020202020204" pitchFamily="34" charset="0"/>
              </a:rPr>
              <a:t> (1609):</a:t>
            </a:r>
          </a:p>
          <a:p>
            <a:pPr algn="just">
              <a:defRPr/>
            </a:pPr>
            <a:endParaRPr lang="es-ES" altLang="es-ES" sz="25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En 1608 se imponen ante Rodrigo de Vera una serie de tributos de aceite por parte de los vecinos de </a:t>
            </a:r>
            <a:r>
              <a:rPr lang="es-ES" altLang="es-ES" sz="2500" dirty="0" err="1">
                <a:latin typeface="Arial" panose="020B0604020202020204" pitchFamily="34" charset="0"/>
                <a:cs typeface="Arial" panose="020B0604020202020204" pitchFamily="34" charset="0"/>
              </a:rPr>
              <a:t>Tejina</a:t>
            </a:r>
            <a:r>
              <a:rPr lang="es-ES" altLang="es-ES" sz="2500" dirty="0">
                <a:latin typeface="Arial" panose="020B0604020202020204" pitchFamily="34" charset="0"/>
                <a:cs typeface="Arial" panose="020B0604020202020204" pitchFamily="34" charset="0"/>
              </a:rPr>
              <a:t> y </a:t>
            </a:r>
            <a:r>
              <a:rPr lang="es-ES" altLang="es-ES" sz="2500" dirty="0" err="1">
                <a:latin typeface="Arial" panose="020B0604020202020204" pitchFamily="34" charset="0"/>
                <a:cs typeface="Arial" panose="020B0604020202020204" pitchFamily="34" charset="0"/>
              </a:rPr>
              <a:t>Tegueste</a:t>
            </a:r>
            <a:r>
              <a:rPr lang="es-ES" altLang="es-ES" sz="2500" dirty="0">
                <a:latin typeface="Arial" panose="020B0604020202020204" pitchFamily="34" charset="0"/>
                <a:cs typeface="Arial" panose="020B0604020202020204" pitchFamily="34" charset="0"/>
              </a:rPr>
              <a:t> que tienen por finalidad dotar la lámpara del Santísimo Sacramento.</a:t>
            </a:r>
          </a:p>
          <a:p>
            <a:pPr algn="just">
              <a:defRPr/>
            </a:pPr>
            <a:endParaRPr lang="es-ES" altLang="es-ES" sz="2500" dirty="0">
              <a:latin typeface="Arial" panose="020B0604020202020204" pitchFamily="34" charset="0"/>
              <a:cs typeface="Arial" panose="020B0604020202020204" pitchFamily="34" charset="0"/>
            </a:endParaRPr>
          </a:p>
          <a:p>
            <a:pPr algn="just">
              <a:defRPr/>
            </a:pPr>
            <a:r>
              <a:rPr lang="es-ES" altLang="es-ES" sz="2500" dirty="0">
                <a:latin typeface="Arial" panose="020B0604020202020204" pitchFamily="34" charset="0"/>
                <a:cs typeface="Arial" panose="020B0604020202020204" pitchFamily="34" charset="0"/>
              </a:rPr>
              <a:t>Tenemos </a:t>
            </a:r>
            <a:r>
              <a:rPr lang="es-ES" altLang="es-ES" sz="2500" b="1" dirty="0">
                <a:latin typeface="Arial" panose="020B0604020202020204" pitchFamily="34" charset="0"/>
                <a:cs typeface="Arial" panose="020B0604020202020204" pitchFamily="34" charset="0"/>
              </a:rPr>
              <a:t>dos versiones del conflicto</a:t>
            </a:r>
            <a:r>
              <a:rPr lang="es-ES" altLang="es-ES" sz="2500" dirty="0">
                <a:latin typeface="Arial" panose="020B0604020202020204" pitchFamily="34" charset="0"/>
                <a:cs typeface="Arial" panose="020B0604020202020204" pitchFamily="34" charset="0"/>
              </a:rPr>
              <a:t>: la de </a:t>
            </a:r>
            <a:r>
              <a:rPr lang="es-ES" altLang="es-ES" sz="2500" b="1" u="sng" dirty="0">
                <a:latin typeface="Arial" panose="020B0604020202020204" pitchFamily="34" charset="0"/>
                <a:cs typeface="Arial" panose="020B0604020202020204" pitchFamily="34" charset="0"/>
              </a:rPr>
              <a:t>Pereira y la de </a:t>
            </a:r>
            <a:r>
              <a:rPr lang="es-ES" altLang="es-ES" sz="2500" b="1" u="sng" dirty="0" err="1">
                <a:latin typeface="Arial" panose="020B0604020202020204" pitchFamily="34" charset="0"/>
                <a:cs typeface="Arial" panose="020B0604020202020204" pitchFamily="34" charset="0"/>
              </a:rPr>
              <a:t>Moure</a:t>
            </a:r>
            <a:r>
              <a:rPr lang="es-ES" altLang="es-ES" sz="2500" dirty="0">
                <a:latin typeface="Arial" panose="020B0604020202020204" pitchFamily="34" charset="0"/>
                <a:cs typeface="Arial" panose="020B0604020202020204" pitchFamily="34" charset="0"/>
              </a:rPr>
              <a:t>.</a:t>
            </a:r>
          </a:p>
          <a:p>
            <a:pPr algn="just">
              <a:defRPr/>
            </a:pPr>
            <a:r>
              <a:rPr lang="es-ES" altLang="es-ES" sz="2500" dirty="0">
                <a:latin typeface="Arial" panose="020B0604020202020204" pitchFamily="34" charset="0"/>
                <a:cs typeface="Arial" panose="020B0604020202020204" pitchFamily="34" charset="0"/>
              </a:rPr>
              <a:t>Versión de Pereira:</a:t>
            </a:r>
          </a:p>
          <a:p>
            <a:pPr algn="just">
              <a:defRPr/>
            </a:pPr>
            <a:endParaRPr lang="es-ES" altLang="es-ES" sz="2500" dirty="0">
              <a:latin typeface="Arial" panose="020B0604020202020204" pitchFamily="34" charset="0"/>
              <a:cs typeface="Arial" panose="020B0604020202020204" pitchFamily="34" charset="0"/>
            </a:endParaRPr>
          </a:p>
          <a:p>
            <a:pPr algn="just">
              <a:defRPr/>
            </a:pPr>
            <a:r>
              <a:rPr lang="es-ES" altLang="es-ES" sz="2500" dirty="0">
                <a:latin typeface="Arial" panose="020B0604020202020204" pitchFamily="34" charset="0"/>
                <a:cs typeface="Arial" panose="020B0604020202020204" pitchFamily="34" charset="0"/>
              </a:rPr>
              <a:t>Se decidió que la lámpara se compartiese entre </a:t>
            </a:r>
            <a:r>
              <a:rPr lang="es-ES" altLang="es-ES" sz="2500" dirty="0" err="1">
                <a:latin typeface="Arial" panose="020B0604020202020204" pitchFamily="34" charset="0"/>
                <a:cs typeface="Arial" panose="020B0604020202020204" pitchFamily="34" charset="0"/>
              </a:rPr>
              <a:t>Tegueste</a:t>
            </a:r>
            <a:r>
              <a:rPr lang="es-ES" altLang="es-ES" sz="2500" dirty="0">
                <a:latin typeface="Arial" panose="020B0604020202020204" pitchFamily="34" charset="0"/>
                <a:cs typeface="Arial" panose="020B0604020202020204" pitchFamily="34" charset="0"/>
              </a:rPr>
              <a:t> y </a:t>
            </a:r>
            <a:r>
              <a:rPr lang="es-ES" altLang="es-ES" sz="2500" dirty="0" err="1">
                <a:latin typeface="Arial" panose="020B0604020202020204" pitchFamily="34" charset="0"/>
                <a:cs typeface="Arial" panose="020B0604020202020204" pitchFamily="34" charset="0"/>
              </a:rPr>
              <a:t>Tejina</a:t>
            </a:r>
            <a:r>
              <a:rPr lang="es-ES" altLang="es-ES" sz="2500" dirty="0">
                <a:latin typeface="Arial" panose="020B0604020202020204" pitchFamily="34" charset="0"/>
                <a:cs typeface="Arial" panose="020B0604020202020204" pitchFamily="34" charset="0"/>
              </a:rPr>
              <a:t>. El 24 de agosto de 1608 estuvo en </a:t>
            </a:r>
            <a:r>
              <a:rPr lang="es-ES" altLang="es-ES" sz="2500" dirty="0" err="1">
                <a:latin typeface="Arial" panose="020B0604020202020204" pitchFamily="34" charset="0"/>
                <a:cs typeface="Arial" panose="020B0604020202020204" pitchFamily="34" charset="0"/>
              </a:rPr>
              <a:t>Tejina</a:t>
            </a:r>
            <a:r>
              <a:rPr lang="es-ES" altLang="es-ES" sz="2500" dirty="0">
                <a:latin typeface="Arial" panose="020B0604020202020204" pitchFamily="34" charset="0"/>
                <a:cs typeface="Arial" panose="020B0604020202020204" pitchFamily="34" charset="0"/>
              </a:rPr>
              <a:t>. En 1609 se llevó a </a:t>
            </a:r>
            <a:r>
              <a:rPr lang="es-ES" altLang="es-ES" sz="2500" dirty="0" err="1">
                <a:latin typeface="Arial" panose="020B0604020202020204" pitchFamily="34" charset="0"/>
                <a:cs typeface="Arial" panose="020B0604020202020204" pitchFamily="34" charset="0"/>
              </a:rPr>
              <a:t>Tegueste</a:t>
            </a:r>
            <a:r>
              <a:rPr lang="es-ES" altLang="es-ES" sz="2500" dirty="0">
                <a:latin typeface="Arial" panose="020B0604020202020204" pitchFamily="34" charset="0"/>
                <a:cs typeface="Arial" panose="020B0604020202020204" pitchFamily="34" charset="0"/>
              </a:rPr>
              <a:t>, pero </a:t>
            </a:r>
            <a:r>
              <a:rPr lang="es-ES" altLang="es-ES" sz="2500" b="1" dirty="0">
                <a:latin typeface="Arial" panose="020B0604020202020204" pitchFamily="34" charset="0"/>
                <a:cs typeface="Arial" panose="020B0604020202020204" pitchFamily="34" charset="0"/>
              </a:rPr>
              <a:t>los vecinos de </a:t>
            </a:r>
            <a:r>
              <a:rPr lang="es-ES" altLang="es-ES" sz="2500" b="1" dirty="0" err="1">
                <a:latin typeface="Arial" panose="020B0604020202020204" pitchFamily="34" charset="0"/>
                <a:cs typeface="Arial" panose="020B0604020202020204" pitchFamily="34" charset="0"/>
              </a:rPr>
              <a:t>Tejina</a:t>
            </a:r>
            <a:r>
              <a:rPr lang="es-ES" altLang="es-ES" sz="2500" b="1" dirty="0">
                <a:latin typeface="Arial" panose="020B0604020202020204" pitchFamily="34" charset="0"/>
                <a:cs typeface="Arial" panose="020B0604020202020204" pitchFamily="34" charset="0"/>
              </a:rPr>
              <a:t> que habían costeado la mayor parte del sagrario y del aceite </a:t>
            </a:r>
            <a:r>
              <a:rPr lang="es-ES" altLang="es-ES" sz="2500" dirty="0">
                <a:latin typeface="Arial" panose="020B0604020202020204" pitchFamily="34" charset="0"/>
                <a:cs typeface="Arial" panose="020B0604020202020204" pitchFamily="34" charset="0"/>
              </a:rPr>
              <a:t>no lo vieron bien y se trajeron el Sagrario con el Santísimo de nuevo de vuelta a </a:t>
            </a:r>
            <a:r>
              <a:rPr lang="es-ES" altLang="es-ES" sz="2500" dirty="0" err="1">
                <a:latin typeface="Arial" panose="020B0604020202020204" pitchFamily="34" charset="0"/>
                <a:cs typeface="Arial" panose="020B0604020202020204" pitchFamily="34" charset="0"/>
              </a:rPr>
              <a:t>Tejina</a:t>
            </a:r>
            <a:r>
              <a:rPr lang="es-ES" altLang="es-ES" sz="2500" dirty="0">
                <a:latin typeface="Arial" panose="020B0604020202020204" pitchFamily="34" charset="0"/>
                <a:cs typeface="Arial" panose="020B0604020202020204" pitchFamily="34" charset="0"/>
              </a:rPr>
              <a:t>. Gaspar Rodríguez, vicario general, para evitar conflictos mandó que se dotaron dos sagrarios, uno en cada parroquia.</a:t>
            </a:r>
          </a:p>
          <a:p>
            <a:pPr algn="just">
              <a:defRPr/>
            </a:pPr>
            <a:endParaRPr lang="es-ES" altLang="es-ES" sz="2500" dirty="0">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uadroTexto 1">
            <a:extLst>
              <a:ext uri="{FF2B5EF4-FFF2-40B4-BE49-F238E27FC236}">
                <a16:creationId xmlns:a16="http://schemas.microsoft.com/office/drawing/2014/main" id="{5A7E0F7D-144C-4AD5-89EE-7E41D7A99A58}"/>
              </a:ext>
            </a:extLst>
          </p:cNvPr>
          <p:cNvSpPr txBox="1">
            <a:spLocks noChangeArrowheads="1"/>
          </p:cNvSpPr>
          <p:nvPr/>
        </p:nvSpPr>
        <p:spPr bwMode="auto">
          <a:xfrm>
            <a:off x="0" y="396875"/>
            <a:ext cx="12192000" cy="60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3200">
                <a:latin typeface="Arial" panose="020B0604020202020204" pitchFamily="34" charset="0"/>
                <a:cs typeface="Arial" panose="020B0604020202020204" pitchFamily="34" charset="0"/>
              </a:rPr>
              <a:t>Pleito de la lámpara entre Tegueste y Tejina (1609):</a:t>
            </a:r>
          </a:p>
          <a:p>
            <a:pPr algn="just"/>
            <a:endParaRPr lang="es-ES" altLang="es-ES" sz="2500">
              <a:latin typeface="Arial" panose="020B0604020202020204" pitchFamily="34" charset="0"/>
              <a:cs typeface="Arial" panose="020B0604020202020204" pitchFamily="34" charset="0"/>
            </a:endParaRPr>
          </a:p>
          <a:p>
            <a:pPr algn="just"/>
            <a:r>
              <a:rPr lang="es-ES" altLang="es-ES" sz="3000">
                <a:latin typeface="Arial" panose="020B0604020202020204" pitchFamily="34" charset="0"/>
                <a:cs typeface="Arial" panose="020B0604020202020204" pitchFamily="34" charset="0"/>
              </a:rPr>
              <a:t>Versión de Rodríguez Moure:</a:t>
            </a:r>
          </a:p>
          <a:p>
            <a:pPr algn="just"/>
            <a:endParaRPr lang="es-ES" altLang="es-ES" sz="3000">
              <a:latin typeface="Arial" panose="020B0604020202020204" pitchFamily="34" charset="0"/>
              <a:cs typeface="Arial" panose="020B0604020202020204" pitchFamily="34" charset="0"/>
            </a:endParaRPr>
          </a:p>
          <a:p>
            <a:pPr algn="just"/>
            <a:r>
              <a:rPr lang="es-ES" altLang="es-ES" sz="3000">
                <a:latin typeface="Arial" panose="020B0604020202020204" pitchFamily="34" charset="0"/>
                <a:cs typeface="Arial" panose="020B0604020202020204" pitchFamily="34" charset="0"/>
              </a:rPr>
              <a:t>Moure nos dice que el Sagrario se mandó a Tegueste en 1609, después de haber estado en Tejina, pero que pasado el año los vecinos de Tegueste se negaron a devolverlo a Tejina y esto implicó que se lo fueran a buscar y se lo llevarán a escondidas de vuelta a la parroquia de San Bartolomé.</a:t>
            </a:r>
          </a:p>
          <a:p>
            <a:pPr algn="just"/>
            <a:endParaRPr lang="es-ES" altLang="es-ES" sz="3000">
              <a:latin typeface="Arial" panose="020B0604020202020204" pitchFamily="34" charset="0"/>
              <a:cs typeface="Arial" panose="020B0604020202020204" pitchFamily="34" charset="0"/>
            </a:endParaRPr>
          </a:p>
          <a:p>
            <a:pPr algn="just"/>
            <a:r>
              <a:rPr lang="es-ES" altLang="es-ES" sz="3000">
                <a:latin typeface="Arial" panose="020B0604020202020204" pitchFamily="34" charset="0"/>
                <a:cs typeface="Arial" panose="020B0604020202020204" pitchFamily="34" charset="0"/>
              </a:rPr>
              <a:t>Este conflicto implica que los vecinos de Tegueste tengan que hacer nuevas imposiciones de tributos de aceite en 1609 ante Juan Delgado Salazar y en Tejina en 1612 ante Bartolomé de Cabrejas.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n 1">
            <a:extLst>
              <a:ext uri="{FF2B5EF4-FFF2-40B4-BE49-F238E27FC236}">
                <a16:creationId xmlns:a16="http://schemas.microsoft.com/office/drawing/2014/main" id="{689E2886-5EEC-4AF6-9138-FC350F3B019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50925" y="0"/>
            <a:ext cx="10110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adroTexto 1">
            <a:extLst>
              <a:ext uri="{FF2B5EF4-FFF2-40B4-BE49-F238E27FC236}">
                <a16:creationId xmlns:a16="http://schemas.microsoft.com/office/drawing/2014/main" id="{F7D8CFFA-BCDC-4B80-9493-514D21011DEF}"/>
              </a:ext>
            </a:extLst>
          </p:cNvPr>
          <p:cNvSpPr txBox="1">
            <a:spLocks noChangeArrowheads="1"/>
          </p:cNvSpPr>
          <p:nvPr/>
        </p:nvSpPr>
        <p:spPr bwMode="auto">
          <a:xfrm>
            <a:off x="0" y="-14288"/>
            <a:ext cx="12187238" cy="684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ES" altLang="es-ES" sz="3200">
                <a:latin typeface="Arial" panose="020B0604020202020204" pitchFamily="34" charset="0"/>
                <a:cs typeface="Arial" panose="020B0604020202020204" pitchFamily="34" charset="0"/>
              </a:rPr>
              <a:t>Referencias en el S. XVII a la cofradía del Santísimo Sacramento a través de las mandas testamentarias:</a:t>
            </a:r>
          </a:p>
          <a:p>
            <a:pPr algn="just"/>
            <a:endParaRPr lang="es-ES" altLang="es-ES" sz="25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Ítem mando a la </a:t>
            </a:r>
            <a:r>
              <a:rPr lang="es-ES" altLang="es-ES" sz="2500" b="1">
                <a:latin typeface="Arial" panose="020B0604020202020204" pitchFamily="34" charset="0"/>
                <a:cs typeface="Arial" panose="020B0604020202020204" pitchFamily="34" charset="0"/>
              </a:rPr>
              <a:t>cofradía del Santísimo Sacramento </a:t>
            </a:r>
            <a:r>
              <a:rPr lang="es-ES" altLang="es-ES" sz="2500">
                <a:latin typeface="Arial" panose="020B0604020202020204" pitchFamily="34" charset="0"/>
                <a:cs typeface="Arial" panose="020B0604020202020204" pitchFamily="34" charset="0"/>
              </a:rPr>
              <a:t>de lugar de Tejina 4 reales… (testamento de Bartolomé de Estrada en </a:t>
            </a:r>
            <a:r>
              <a:rPr lang="es-ES" altLang="es-ES" sz="2500" b="1">
                <a:latin typeface="Arial" panose="020B0604020202020204" pitchFamily="34" charset="0"/>
                <a:cs typeface="Arial" panose="020B0604020202020204" pitchFamily="34" charset="0"/>
              </a:rPr>
              <a:t>1609 </a:t>
            </a:r>
            <a:r>
              <a:rPr lang="es-ES" altLang="es-ES" sz="2500">
                <a:latin typeface="Arial" panose="020B0604020202020204" pitchFamily="34" charset="0"/>
                <a:cs typeface="Arial" panose="020B0604020202020204" pitchFamily="34" charset="0"/>
              </a:rPr>
              <a:t>PN 792 AHPSC)</a:t>
            </a:r>
          </a:p>
          <a:p>
            <a:pPr algn="just"/>
            <a:endParaRPr lang="es-ES" altLang="es-ES" sz="25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Ítem mando a la </a:t>
            </a:r>
            <a:r>
              <a:rPr lang="es-ES" altLang="es-ES" sz="2500" b="1">
                <a:latin typeface="Arial" panose="020B0604020202020204" pitchFamily="34" charset="0"/>
                <a:cs typeface="Arial" panose="020B0604020202020204" pitchFamily="34" charset="0"/>
              </a:rPr>
              <a:t>cofradía del Santísimo Nombre de Jesús y del Santísimo Sacramento</a:t>
            </a:r>
            <a:r>
              <a:rPr lang="es-ES" altLang="es-ES" sz="2500">
                <a:latin typeface="Arial" panose="020B0604020202020204" pitchFamily="34" charset="0"/>
                <a:cs typeface="Arial" panose="020B0604020202020204" pitchFamily="34" charset="0"/>
              </a:rPr>
              <a:t> a cada una 2 reales.</a:t>
            </a:r>
          </a:p>
          <a:p>
            <a:pPr algn="just"/>
            <a:r>
              <a:rPr lang="es-ES" altLang="es-ES" sz="2500">
                <a:latin typeface="Arial" panose="020B0604020202020204" pitchFamily="34" charset="0"/>
                <a:cs typeface="Arial" panose="020B0604020202020204" pitchFamily="34" charset="0"/>
              </a:rPr>
              <a:t>…que me digan perpetua memoria de </a:t>
            </a:r>
            <a:r>
              <a:rPr lang="es-ES" altLang="es-ES" sz="2500" b="1">
                <a:latin typeface="Arial" panose="020B0604020202020204" pitchFamily="34" charset="0"/>
                <a:cs typeface="Arial" panose="020B0604020202020204" pitchFamily="34" charset="0"/>
              </a:rPr>
              <a:t>una misa rezada al Santísimo Sacramento el día de San Bartolomé</a:t>
            </a:r>
            <a:r>
              <a:rPr lang="es-ES" altLang="es-ES" sz="2500">
                <a:latin typeface="Arial" panose="020B0604020202020204" pitchFamily="34" charset="0"/>
                <a:cs typeface="Arial" panose="020B0604020202020204" pitchFamily="34" charset="0"/>
              </a:rPr>
              <a:t> y señalo para ella 3 reales.. (testamento de Catalina Gómez de Armas en </a:t>
            </a:r>
            <a:r>
              <a:rPr lang="es-ES" altLang="es-ES" sz="2500" b="1">
                <a:latin typeface="Arial" panose="020B0604020202020204" pitchFamily="34" charset="0"/>
                <a:cs typeface="Arial" panose="020B0604020202020204" pitchFamily="34" charset="0"/>
              </a:rPr>
              <a:t>1610</a:t>
            </a:r>
            <a:r>
              <a:rPr lang="es-ES" altLang="es-ES" sz="2500">
                <a:latin typeface="Arial" panose="020B0604020202020204" pitchFamily="34" charset="0"/>
                <a:cs typeface="Arial" panose="020B0604020202020204" pitchFamily="34" charset="0"/>
              </a:rPr>
              <a:t>, PN 1.361 AHPSC)</a:t>
            </a:r>
          </a:p>
          <a:p>
            <a:pPr algn="just"/>
            <a:endParaRPr lang="es-ES" altLang="es-ES" sz="25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Ítem mando que se den 10 reales a la iglesia del Sr. San Bartolomé de Tejina (testamento de Beatriz de Mederos, mujer de Bartolomé de Estrada, en </a:t>
            </a:r>
            <a:r>
              <a:rPr lang="es-ES" altLang="es-ES" sz="2500" b="1">
                <a:latin typeface="Arial" panose="020B0604020202020204" pitchFamily="34" charset="0"/>
                <a:cs typeface="Arial" panose="020B0604020202020204" pitchFamily="34" charset="0"/>
              </a:rPr>
              <a:t>1612</a:t>
            </a:r>
            <a:r>
              <a:rPr lang="es-ES" altLang="es-ES" sz="2500">
                <a:latin typeface="Arial" panose="020B0604020202020204" pitchFamily="34" charset="0"/>
                <a:cs typeface="Arial" panose="020B0604020202020204" pitchFamily="34" charset="0"/>
              </a:rPr>
              <a:t> PN 69 AHPSC)</a:t>
            </a:r>
          </a:p>
          <a:p>
            <a:pPr algn="just"/>
            <a:endParaRPr lang="es-ES" altLang="es-ES" sz="2500">
              <a:latin typeface="Arial" panose="020B0604020202020204" pitchFamily="34" charset="0"/>
              <a:cs typeface="Arial" panose="020B0604020202020204" pitchFamily="34" charset="0"/>
            </a:endParaRPr>
          </a:p>
          <a:p>
            <a:pPr algn="just"/>
            <a:endParaRPr lang="es-ES" altLang="es-ES" sz="2500">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uadroTexto 1">
            <a:extLst>
              <a:ext uri="{FF2B5EF4-FFF2-40B4-BE49-F238E27FC236}">
                <a16:creationId xmlns:a16="http://schemas.microsoft.com/office/drawing/2014/main" id="{285FB170-CD34-4B1F-AD17-E120643A4283}"/>
              </a:ext>
            </a:extLst>
          </p:cNvPr>
          <p:cNvSpPr txBox="1">
            <a:spLocks noChangeArrowheads="1"/>
          </p:cNvSpPr>
          <p:nvPr/>
        </p:nvSpPr>
        <p:spPr bwMode="auto">
          <a:xfrm>
            <a:off x="4763" y="0"/>
            <a:ext cx="12187237"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ES" altLang="es-ES" sz="3200">
                <a:latin typeface="Arial" panose="020B0604020202020204" pitchFamily="34" charset="0"/>
                <a:cs typeface="Arial" panose="020B0604020202020204" pitchFamily="34" charset="0"/>
              </a:rPr>
              <a:t>Referencias en el S. XVII a la cofradía del Santísimo Sacramento a través de las mandas testamentarias:</a:t>
            </a:r>
          </a:p>
          <a:p>
            <a:pPr algn="just"/>
            <a:endParaRPr lang="es-ES" altLang="es-ES" sz="20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Ítem mando a la fabrica de San Bartolomé 10 reales y </a:t>
            </a:r>
            <a:r>
              <a:rPr lang="es-ES" altLang="es-ES" sz="2500" b="1">
                <a:latin typeface="Arial" panose="020B0604020202020204" pitchFamily="34" charset="0"/>
                <a:cs typeface="Arial" panose="020B0604020202020204" pitchFamily="34" charset="0"/>
              </a:rPr>
              <a:t>a la cofradía del Santísimo Sacramento</a:t>
            </a:r>
            <a:r>
              <a:rPr lang="es-ES" altLang="es-ES" sz="2500">
                <a:latin typeface="Arial" panose="020B0604020202020204" pitchFamily="34" charset="0"/>
                <a:cs typeface="Arial" panose="020B0604020202020204" pitchFamily="34" charset="0"/>
              </a:rPr>
              <a:t> 4 reales, al Nombre de Jesús 4 reales y a Nuestra Señora de la Encarnación 4 reales (testamento de Gaspar Quirós en </a:t>
            </a:r>
            <a:r>
              <a:rPr lang="es-ES" altLang="es-ES" sz="2500" b="1">
                <a:latin typeface="Arial" panose="020B0604020202020204" pitchFamily="34" charset="0"/>
                <a:cs typeface="Arial" panose="020B0604020202020204" pitchFamily="34" charset="0"/>
              </a:rPr>
              <a:t>1614</a:t>
            </a:r>
            <a:r>
              <a:rPr lang="es-ES" altLang="es-ES" sz="2500">
                <a:latin typeface="Arial" panose="020B0604020202020204" pitchFamily="34" charset="0"/>
                <a:cs typeface="Arial" panose="020B0604020202020204" pitchFamily="34" charset="0"/>
              </a:rPr>
              <a:t>, PN 1.184 AHPSC)</a:t>
            </a:r>
          </a:p>
          <a:p>
            <a:pPr algn="just"/>
            <a:endParaRPr lang="es-ES" altLang="es-ES" sz="15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Ítem mando a la fabrica de la iglesia de San Bartolomé de este lugar 2 reales…</a:t>
            </a:r>
          </a:p>
          <a:p>
            <a:pPr algn="just"/>
            <a:r>
              <a:rPr lang="es-ES" altLang="es-ES" sz="2500">
                <a:latin typeface="Arial" panose="020B0604020202020204" pitchFamily="34" charset="0"/>
                <a:cs typeface="Arial" panose="020B0604020202020204" pitchFamily="34" charset="0"/>
              </a:rPr>
              <a:t>Ítem mando a la </a:t>
            </a:r>
            <a:r>
              <a:rPr lang="es-ES" altLang="es-ES" sz="2500" b="1">
                <a:latin typeface="Arial" panose="020B0604020202020204" pitchFamily="34" charset="0"/>
                <a:cs typeface="Arial" panose="020B0604020202020204" pitchFamily="34" charset="0"/>
              </a:rPr>
              <a:t>cofradía de este lugar de Tejina del Santísimo Sacramento </a:t>
            </a:r>
            <a:r>
              <a:rPr lang="es-ES" altLang="es-ES" sz="2500">
                <a:latin typeface="Arial" panose="020B0604020202020204" pitchFamily="34" charset="0"/>
                <a:cs typeface="Arial" panose="020B0604020202020204" pitchFamily="34" charset="0"/>
              </a:rPr>
              <a:t>10 reales… (testamento de María de Morales en </a:t>
            </a:r>
            <a:r>
              <a:rPr lang="es-ES" altLang="es-ES" sz="2500" b="1">
                <a:latin typeface="Arial" panose="020B0604020202020204" pitchFamily="34" charset="0"/>
                <a:cs typeface="Arial" panose="020B0604020202020204" pitchFamily="34" charset="0"/>
              </a:rPr>
              <a:t>1617</a:t>
            </a:r>
            <a:r>
              <a:rPr lang="es-ES" altLang="es-ES" sz="2500">
                <a:latin typeface="Arial" panose="020B0604020202020204" pitchFamily="34" charset="0"/>
                <a:cs typeface="Arial" panose="020B0604020202020204" pitchFamily="34" charset="0"/>
              </a:rPr>
              <a:t>, PN 802 AHPSC)</a:t>
            </a:r>
          </a:p>
          <a:p>
            <a:pPr algn="just"/>
            <a:endParaRPr lang="es-ES" altLang="es-ES" sz="15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Ítem mandamos </a:t>
            </a:r>
            <a:r>
              <a:rPr lang="es-ES" altLang="es-ES" sz="2500" b="1">
                <a:latin typeface="Arial" panose="020B0604020202020204" pitchFamily="34" charset="0"/>
                <a:cs typeface="Arial" panose="020B0604020202020204" pitchFamily="34" charset="0"/>
              </a:rPr>
              <a:t>a la cofradía del Santísimo Sacramento </a:t>
            </a:r>
            <a:r>
              <a:rPr lang="es-ES" altLang="es-ES" sz="2500">
                <a:latin typeface="Arial" panose="020B0604020202020204" pitchFamily="34" charset="0"/>
                <a:cs typeface="Arial" panose="020B0604020202020204" pitchFamily="34" charset="0"/>
              </a:rPr>
              <a:t>40 reales de limosna, los 20 pagados al fallecimiento de cada uno de nos… (testamento de Domingo Perera y su mujer Beatriz Perdomo en </a:t>
            </a:r>
            <a:r>
              <a:rPr lang="es-ES" altLang="es-ES" sz="2500" b="1">
                <a:latin typeface="Arial" panose="020B0604020202020204" pitchFamily="34" charset="0"/>
                <a:cs typeface="Arial" panose="020B0604020202020204" pitchFamily="34" charset="0"/>
              </a:rPr>
              <a:t>1626</a:t>
            </a:r>
            <a:r>
              <a:rPr lang="es-ES" altLang="es-ES" sz="2500">
                <a:latin typeface="Arial" panose="020B0604020202020204" pitchFamily="34" charset="0"/>
                <a:cs typeface="Arial" panose="020B0604020202020204" pitchFamily="34" charset="0"/>
              </a:rPr>
              <a:t>, PN 1.371 AHPSC)</a:t>
            </a:r>
          </a:p>
          <a:p>
            <a:pPr algn="just"/>
            <a:endParaRPr lang="es-ES" altLang="es-ES" sz="15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Ítem mando a las cofradías del lugar de Tejina lo siguiente, </a:t>
            </a:r>
            <a:r>
              <a:rPr lang="es-ES" altLang="es-ES" sz="2500" b="1">
                <a:latin typeface="Arial" panose="020B0604020202020204" pitchFamily="34" charset="0"/>
                <a:cs typeface="Arial" panose="020B0604020202020204" pitchFamily="34" charset="0"/>
              </a:rPr>
              <a:t>a la del Santísimo Sacramento</a:t>
            </a:r>
            <a:r>
              <a:rPr lang="es-ES" altLang="es-ES" sz="2500">
                <a:latin typeface="Arial" panose="020B0604020202020204" pitchFamily="34" charset="0"/>
                <a:cs typeface="Arial" panose="020B0604020202020204" pitchFamily="34" charset="0"/>
              </a:rPr>
              <a:t> 5 reales… (testamento de Francisco Perera en </a:t>
            </a:r>
            <a:r>
              <a:rPr lang="es-ES" altLang="es-ES" sz="2500" b="1">
                <a:latin typeface="Arial" panose="020B0604020202020204" pitchFamily="34" charset="0"/>
                <a:cs typeface="Arial" panose="020B0604020202020204" pitchFamily="34" charset="0"/>
              </a:rPr>
              <a:t>1632</a:t>
            </a:r>
            <a:r>
              <a:rPr lang="es-ES" altLang="es-ES" sz="2500">
                <a:latin typeface="Arial" panose="020B0604020202020204" pitchFamily="34" charset="0"/>
                <a:cs typeface="Arial" panose="020B0604020202020204" pitchFamily="34" charset="0"/>
              </a:rPr>
              <a:t>, PN 1.302 AHPSC)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adroTexto 1">
            <a:extLst>
              <a:ext uri="{FF2B5EF4-FFF2-40B4-BE49-F238E27FC236}">
                <a16:creationId xmlns:a16="http://schemas.microsoft.com/office/drawing/2014/main" id="{505DD013-3584-472C-ACB4-C199EC6E0EEF}"/>
              </a:ext>
            </a:extLst>
          </p:cNvPr>
          <p:cNvSpPr txBox="1">
            <a:spLocks noChangeArrowheads="1"/>
          </p:cNvSpPr>
          <p:nvPr/>
        </p:nvSpPr>
        <p:spPr bwMode="auto">
          <a:xfrm>
            <a:off x="0" y="1651000"/>
            <a:ext cx="1219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9600">
                <a:latin typeface="Arial" panose="020B0604020202020204" pitchFamily="34" charset="0"/>
                <a:cs typeface="Arial" panose="020B0604020202020204" pitchFamily="34" charset="0"/>
              </a:rPr>
              <a:t>LA FIESTA DEL CORPUS CRISTI</a:t>
            </a:r>
            <a:endParaRPr lang="es-ES" altLang="es-ES" sz="9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3D0D3DB-CCA0-4D02-B82A-82E7AD831FEF}"/>
              </a:ext>
            </a:extLst>
          </p:cNvPr>
          <p:cNvSpPr txBox="1">
            <a:spLocks noChangeArrowheads="1"/>
          </p:cNvSpPr>
          <p:nvPr/>
        </p:nvSpPr>
        <p:spPr bwMode="auto">
          <a:xfrm>
            <a:off x="0" y="0"/>
            <a:ext cx="12187238" cy="67405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s-ES" altLang="es-ES" sz="3200" dirty="0">
                <a:latin typeface="Arial" panose="020B0604020202020204" pitchFamily="34" charset="0"/>
                <a:cs typeface="Arial" panose="020B0604020202020204" pitchFamily="34" charset="0"/>
              </a:rPr>
              <a:t>La fiesta del Corpus Cristi y las cofradías religiosas</a:t>
            </a:r>
          </a:p>
          <a:p>
            <a:pPr algn="just">
              <a:defRPr/>
            </a:pPr>
            <a:endParaRPr lang="es-ES" altLang="es-ES" sz="1000" dirty="0">
              <a:latin typeface="Arial" panose="020B0604020202020204" pitchFamily="34" charset="0"/>
              <a:cs typeface="Arial" panose="020B0604020202020204" pitchFamily="34" charset="0"/>
            </a:endParaRPr>
          </a:p>
          <a:p>
            <a:pPr algn="just">
              <a:defRPr/>
            </a:pPr>
            <a:r>
              <a:rPr lang="es-ES" altLang="es-ES" sz="2500" dirty="0">
                <a:latin typeface="Arial" panose="020B0604020202020204" pitchFamily="34" charset="0"/>
                <a:cs typeface="Arial" panose="020B0604020202020204" pitchFamily="34" charset="0"/>
              </a:rPr>
              <a:t>Es la más antigua que se celebra en Canarias. Se destaca la procesión del Corpus que ejemplifica una sociedad estratificada. </a:t>
            </a:r>
            <a:r>
              <a:rPr lang="es-ES" altLang="es-ES" sz="2500" b="1" dirty="0">
                <a:latin typeface="Arial" panose="020B0604020202020204" pitchFamily="34" charset="0"/>
                <a:cs typeface="Arial" panose="020B0604020202020204" pitchFamily="34" charset="0"/>
              </a:rPr>
              <a:t>Las cofradías celebran con un dispendio de gastos tanto su festividad como la octava del Corpus</a:t>
            </a:r>
            <a:r>
              <a:rPr lang="es-ES" altLang="es-ES" sz="2500" dirty="0">
                <a:latin typeface="Arial" panose="020B0604020202020204" pitchFamily="34" charset="0"/>
                <a:cs typeface="Arial" panose="020B0604020202020204" pitchFamily="34" charset="0"/>
              </a:rPr>
              <a:t>:</a:t>
            </a:r>
          </a:p>
          <a:p>
            <a:pPr algn="just">
              <a:defRPr/>
            </a:pPr>
            <a:endParaRPr lang="es-ES" altLang="es-ES" sz="15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Se enraman las calles.</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Cuelgan tafetanes de las ventanas y paredes.</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Se siembra el suelo de flores.</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Gastos en cera, hachas y cirios.</a:t>
            </a:r>
          </a:p>
          <a:p>
            <a:pPr algn="just">
              <a:defRPr/>
            </a:pPr>
            <a:endParaRPr lang="es-ES" altLang="es-ES" sz="1500" dirty="0">
              <a:latin typeface="Arial" panose="020B0604020202020204" pitchFamily="34" charset="0"/>
              <a:cs typeface="Arial" panose="020B0604020202020204" pitchFamily="34" charset="0"/>
            </a:endParaRPr>
          </a:p>
          <a:p>
            <a:pPr algn="just">
              <a:defRPr/>
            </a:pPr>
            <a:r>
              <a:rPr lang="es-ES" altLang="es-ES" sz="2500" dirty="0">
                <a:latin typeface="Arial" panose="020B0604020202020204" pitchFamily="34" charset="0"/>
                <a:cs typeface="Arial" panose="020B0604020202020204" pitchFamily="34" charset="0"/>
              </a:rPr>
              <a:t>En la fiesta se descargan las tensiones sociales por medio del jolgorio y las distintas manifestaciones de la religiosidad popular que alegran la vida del pueblo:</a:t>
            </a:r>
          </a:p>
          <a:p>
            <a:pPr algn="just">
              <a:defRPr/>
            </a:pPr>
            <a:endParaRPr lang="es-ES" altLang="es-ES" sz="1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Representaciones teatrales (entremeses).</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Danzas y tambores (alrededor de un palo).</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Fuegos artificiales.</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Gigantones, tarascas, </a:t>
            </a:r>
            <a:r>
              <a:rPr lang="es-ES" altLang="es-ES" sz="2500" dirty="0" err="1">
                <a:latin typeface="Arial" panose="020B0604020202020204" pitchFamily="34" charset="0"/>
                <a:cs typeface="Arial" panose="020B0604020202020204" pitchFamily="34" charset="0"/>
              </a:rPr>
              <a:t>diabletes</a:t>
            </a:r>
            <a:r>
              <a:rPr lang="es-ES" altLang="es-ES" sz="2500" dirty="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Libreas.</a:t>
            </a:r>
            <a:endParaRPr lang="es-ES" altLang="es-ES" sz="2000"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n 1">
            <a:extLst>
              <a:ext uri="{FF2B5EF4-FFF2-40B4-BE49-F238E27FC236}">
                <a16:creationId xmlns:a16="http://schemas.microsoft.com/office/drawing/2014/main" id="{441E18C2-98FD-4E4C-9E4B-EDB59E6DEBF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87400" y="0"/>
            <a:ext cx="10326688"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CuadroTexto 2">
            <a:extLst>
              <a:ext uri="{FF2B5EF4-FFF2-40B4-BE49-F238E27FC236}">
                <a16:creationId xmlns:a16="http://schemas.microsoft.com/office/drawing/2014/main" id="{F1CE2896-369B-4275-87C0-E7C35507A611}"/>
              </a:ext>
            </a:extLst>
          </p:cNvPr>
          <p:cNvSpPr txBox="1">
            <a:spLocks noChangeArrowheads="1"/>
          </p:cNvSpPr>
          <p:nvPr/>
        </p:nvSpPr>
        <p:spPr bwMode="auto">
          <a:xfrm>
            <a:off x="0" y="5894388"/>
            <a:ext cx="1219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ES" altLang="es-ES" sz="2400">
                <a:latin typeface="Arial" panose="020B0604020202020204" pitchFamily="34" charset="0"/>
                <a:cs typeface="Arial" panose="020B0604020202020204" pitchFamily="34" charset="0"/>
              </a:rPr>
              <a:t>Contrato de los hermanos Gómez con el carpintero Francisco Hernández para construir las carpinterías de </a:t>
            </a:r>
            <a:r>
              <a:rPr lang="es-ES" altLang="es-ES" sz="2400" b="1">
                <a:latin typeface="Arial" panose="020B0604020202020204" pitchFamily="34" charset="0"/>
                <a:cs typeface="Arial" panose="020B0604020202020204" pitchFamily="34" charset="0"/>
              </a:rPr>
              <a:t>la ermita de San Bartolomé </a:t>
            </a:r>
            <a:r>
              <a:rPr lang="es-ES" altLang="es-ES" sz="2400">
                <a:latin typeface="Arial" panose="020B0604020202020204" pitchFamily="34" charset="0"/>
                <a:cs typeface="Arial" panose="020B0604020202020204" pitchFamily="34" charset="0"/>
              </a:rPr>
              <a:t>ante Hernán González, PN 19 AHPSC.</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n 1">
            <a:extLst>
              <a:ext uri="{FF2B5EF4-FFF2-40B4-BE49-F238E27FC236}">
                <a16:creationId xmlns:a16="http://schemas.microsoft.com/office/drawing/2014/main" id="{8DEC9B8E-7A09-4D4B-9B32-AAA0C22568E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85838" y="0"/>
            <a:ext cx="10369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uadroTexto 1">
            <a:extLst>
              <a:ext uri="{FF2B5EF4-FFF2-40B4-BE49-F238E27FC236}">
                <a16:creationId xmlns:a16="http://schemas.microsoft.com/office/drawing/2014/main" id="{4FF29EC5-E46D-4172-9CEB-617EE71560E6}"/>
              </a:ext>
            </a:extLst>
          </p:cNvPr>
          <p:cNvSpPr txBox="1">
            <a:spLocks noChangeArrowheads="1"/>
          </p:cNvSpPr>
          <p:nvPr/>
        </p:nvSpPr>
        <p:spPr bwMode="auto">
          <a:xfrm>
            <a:off x="0" y="0"/>
            <a:ext cx="12187238" cy="66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3500">
                <a:latin typeface="Arial" panose="020B0604020202020204" pitchFamily="34" charset="0"/>
                <a:cs typeface="Arial" panose="020B0604020202020204" pitchFamily="34" charset="0"/>
              </a:rPr>
              <a:t>La celebración de la octava de Corpus en Tejina</a:t>
            </a:r>
          </a:p>
          <a:p>
            <a:pPr algn="just"/>
            <a:endParaRPr lang="es-ES" altLang="es-ES" sz="2000">
              <a:latin typeface="Arial" panose="020B0604020202020204" pitchFamily="34" charset="0"/>
              <a:cs typeface="Arial" panose="020B0604020202020204" pitchFamily="34" charset="0"/>
            </a:endParaRPr>
          </a:p>
          <a:p>
            <a:pPr algn="just"/>
            <a:r>
              <a:rPr lang="es-ES" altLang="es-ES" sz="2500" b="1">
                <a:latin typeface="Arial" panose="020B0604020202020204" pitchFamily="34" charset="0"/>
                <a:cs typeface="Arial" panose="020B0604020202020204" pitchFamily="34" charset="0"/>
              </a:rPr>
              <a:t>En Tejina se celebra la librea y la octava del Corpus con sus ramajes, arcos y motivos florales en el día del Santo Patrono San Bartolomé</a:t>
            </a:r>
            <a:r>
              <a:rPr lang="es-ES" altLang="es-ES" sz="2500">
                <a:latin typeface="Arial" panose="020B0604020202020204" pitchFamily="34" charset="0"/>
                <a:cs typeface="Arial" panose="020B0604020202020204" pitchFamily="34" charset="0"/>
              </a:rPr>
              <a:t>, el 24 de agosto. Esto a pesar de los intentos de prohibición por parte de los curas.</a:t>
            </a:r>
          </a:p>
          <a:p>
            <a:pPr algn="just"/>
            <a:endParaRPr lang="es-ES" altLang="es-ES" sz="2500">
              <a:latin typeface="Arial" panose="020B0604020202020204" pitchFamily="34" charset="0"/>
              <a:cs typeface="Arial" panose="020B0604020202020204" pitchFamily="34" charset="0"/>
            </a:endParaRPr>
          </a:p>
          <a:p>
            <a:pPr algn="just"/>
            <a:r>
              <a:rPr lang="es-ES" altLang="es-ES" sz="2500" b="1">
                <a:latin typeface="Arial" panose="020B0604020202020204" pitchFamily="34" charset="0"/>
                <a:cs typeface="Arial" panose="020B0604020202020204" pitchFamily="34" charset="0"/>
              </a:rPr>
              <a:t>Santiago Raymundo Quintero y Estévez </a:t>
            </a:r>
            <a:r>
              <a:rPr lang="es-ES" altLang="es-ES" sz="2500">
                <a:latin typeface="Arial" panose="020B0604020202020204" pitchFamily="34" charset="0"/>
                <a:cs typeface="Arial" panose="020B0604020202020204" pitchFamily="34" charset="0"/>
              </a:rPr>
              <a:t>(6 agosto de 1821):</a:t>
            </a:r>
          </a:p>
          <a:p>
            <a:pPr algn="just"/>
            <a:r>
              <a:rPr lang="es-ES" altLang="es-ES" sz="2500">
                <a:latin typeface="Arial" panose="020B0604020202020204" pitchFamily="34" charset="0"/>
                <a:cs typeface="Arial" panose="020B0604020202020204" pitchFamily="34" charset="0"/>
              </a:rPr>
              <a:t>Critica que se gaste en la fiesta el dinero en </a:t>
            </a:r>
            <a:r>
              <a:rPr lang="es-ES" altLang="es-ES" sz="2500" b="1" i="1">
                <a:latin typeface="Arial" panose="020B0604020202020204" pitchFamily="34" charset="0"/>
                <a:cs typeface="Arial" panose="020B0604020202020204" pitchFamily="34" charset="0"/>
              </a:rPr>
              <a:t>“cámaras, un mezquino fuego artificial, librea y entremeses”</a:t>
            </a:r>
            <a:r>
              <a:rPr lang="es-ES" altLang="es-ES" sz="2500">
                <a:latin typeface="Arial" panose="020B0604020202020204" pitchFamily="34" charset="0"/>
                <a:cs typeface="Arial" panose="020B0604020202020204" pitchFamily="34" charset="0"/>
              </a:rPr>
              <a:t> puesto que todas estas manifestaciones estaban prohibidas.</a:t>
            </a:r>
          </a:p>
          <a:p>
            <a:pPr algn="just"/>
            <a:r>
              <a:rPr lang="es-ES" altLang="es-ES" sz="2500">
                <a:latin typeface="Arial" panose="020B0604020202020204" pitchFamily="34" charset="0"/>
                <a:cs typeface="Arial" panose="020B0604020202020204" pitchFamily="34" charset="0"/>
              </a:rPr>
              <a:t>Prohíbe la celebración de una octava del Corpus como era tradicional en las fiestas de San Bartolomé con sus características enramadas al considerarlo una ofensa al decoro de la procesión del Santísimo.</a:t>
            </a:r>
          </a:p>
          <a:p>
            <a:pPr algn="just"/>
            <a:endParaRPr lang="es-ES" altLang="es-ES" sz="25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Este conflicto nos demuestra el arraigo de la costumbre en Tejina de celebrar una octava del Corpus dentro de las fiestas patronales del pueblo.</a:t>
            </a:r>
          </a:p>
          <a:p>
            <a:pPr algn="just"/>
            <a:endParaRPr lang="es-ES" altLang="es-ES" sz="2000">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uadroTexto 1">
            <a:extLst>
              <a:ext uri="{FF2B5EF4-FFF2-40B4-BE49-F238E27FC236}">
                <a16:creationId xmlns:a16="http://schemas.microsoft.com/office/drawing/2014/main" id="{3E5FA688-5EC1-4123-9B92-866A072F37CD}"/>
              </a:ext>
            </a:extLst>
          </p:cNvPr>
          <p:cNvSpPr txBox="1">
            <a:spLocks noChangeArrowheads="1"/>
          </p:cNvSpPr>
          <p:nvPr/>
        </p:nvSpPr>
        <p:spPr bwMode="auto">
          <a:xfrm>
            <a:off x="0" y="0"/>
            <a:ext cx="12187238"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3500">
                <a:latin typeface="Arial" panose="020B0604020202020204" pitchFamily="34" charset="0"/>
                <a:cs typeface="Arial" panose="020B0604020202020204" pitchFamily="34" charset="0"/>
              </a:rPr>
              <a:t>La celebración de la octava de Corpus en Tejina</a:t>
            </a:r>
          </a:p>
          <a:p>
            <a:pPr algn="just"/>
            <a:endParaRPr lang="es-ES" altLang="es-ES" sz="1500">
              <a:latin typeface="Arial" panose="020B0604020202020204" pitchFamily="34" charset="0"/>
              <a:cs typeface="Arial" panose="020B0604020202020204" pitchFamily="34" charset="0"/>
            </a:endParaRPr>
          </a:p>
          <a:p>
            <a:pPr algn="just"/>
            <a:r>
              <a:rPr lang="es-ES" altLang="es-ES" sz="2800" b="1">
                <a:latin typeface="Arial" panose="020B0604020202020204" pitchFamily="34" charset="0"/>
                <a:cs typeface="Arial" panose="020B0604020202020204" pitchFamily="34" charset="0"/>
              </a:rPr>
              <a:t>Oficio de Juan Suárez Morales el 21 de agosto de 1835</a:t>
            </a:r>
            <a:r>
              <a:rPr lang="es-ES" altLang="es-ES" sz="2800">
                <a:latin typeface="Arial" panose="020B0604020202020204" pitchFamily="34" charset="0"/>
                <a:cs typeface="Arial" panose="020B0604020202020204" pitchFamily="34" charset="0"/>
              </a:rPr>
              <a:t>:</a:t>
            </a:r>
          </a:p>
          <a:p>
            <a:pPr algn="just"/>
            <a:endParaRPr lang="es-ES" altLang="es-ES" sz="1500">
              <a:latin typeface="Arial" panose="020B0604020202020204" pitchFamily="34" charset="0"/>
              <a:cs typeface="Arial" panose="020B0604020202020204" pitchFamily="34" charset="0"/>
            </a:endParaRPr>
          </a:p>
          <a:p>
            <a:pPr algn="just"/>
            <a:r>
              <a:rPr lang="es-ES" altLang="es-ES" sz="2800">
                <a:latin typeface="Arial" panose="020B0604020202020204" pitchFamily="34" charset="0"/>
                <a:cs typeface="Arial" panose="020B0604020202020204" pitchFamily="34" charset="0"/>
              </a:rPr>
              <a:t>Es teniente de Tejina en la cofradía del Santísimo Sacramento. Solicita al Comandante del Regimiento de La Laguna tropas para guardar el orden en la procesión de Corpus que se hace el día del patrono y durante las fiestas:</a:t>
            </a:r>
          </a:p>
          <a:p>
            <a:pPr algn="just"/>
            <a:endParaRPr lang="es-ES" altLang="es-ES" sz="1500">
              <a:latin typeface="Arial" panose="020B0604020202020204" pitchFamily="34" charset="0"/>
              <a:cs typeface="Arial" panose="020B0604020202020204" pitchFamily="34" charset="0"/>
            </a:endParaRPr>
          </a:p>
          <a:p>
            <a:pPr algn="just"/>
            <a:r>
              <a:rPr lang="es-ES" altLang="es-ES" sz="2800">
                <a:latin typeface="Arial" panose="020B0604020202020204" pitchFamily="34" charset="0"/>
                <a:cs typeface="Arial" panose="020B0604020202020204" pitchFamily="34" charset="0"/>
              </a:rPr>
              <a:t>…la tropa necesaria para el decoro </a:t>
            </a:r>
            <a:r>
              <a:rPr lang="es-ES" altLang="es-ES" sz="2800" b="1">
                <a:latin typeface="Arial" panose="020B0604020202020204" pitchFamily="34" charset="0"/>
                <a:cs typeface="Arial" panose="020B0604020202020204" pitchFamily="34" charset="0"/>
              </a:rPr>
              <a:t>del Santísimo Corpus que se celebra en el mismo día del Patrono</a:t>
            </a:r>
            <a:r>
              <a:rPr lang="es-ES" altLang="es-ES" sz="2800">
                <a:latin typeface="Arial" panose="020B0604020202020204" pitchFamily="34" charset="0"/>
                <a:cs typeface="Arial" panose="020B0604020202020204" pitchFamily="34" charset="0"/>
              </a:rPr>
              <a:t>, como es de costumbre marchar en la procesión…</a:t>
            </a:r>
          </a:p>
          <a:p>
            <a:pPr algn="just"/>
            <a:endParaRPr lang="es-ES" altLang="es-ES" sz="1500" b="1">
              <a:latin typeface="Arial" panose="020B0604020202020204" pitchFamily="34" charset="0"/>
              <a:cs typeface="Arial" panose="020B0604020202020204" pitchFamily="34" charset="0"/>
            </a:endParaRPr>
          </a:p>
          <a:p>
            <a:pPr algn="just"/>
            <a:r>
              <a:rPr lang="es-ES" altLang="es-ES" sz="2800" b="1">
                <a:latin typeface="Arial" panose="020B0604020202020204" pitchFamily="34" charset="0"/>
                <a:cs typeface="Arial" panose="020B0604020202020204" pitchFamily="34" charset="0"/>
              </a:rPr>
              <a:t>Acuerdo de la Cofradía del Santísimo de 25 de mayo de 1837:</a:t>
            </a:r>
          </a:p>
          <a:p>
            <a:pPr algn="just"/>
            <a:endParaRPr lang="es-ES" altLang="es-ES" sz="1500">
              <a:latin typeface="Arial" panose="020B0604020202020204" pitchFamily="34" charset="0"/>
              <a:cs typeface="Arial" panose="020B0604020202020204" pitchFamily="34" charset="0"/>
            </a:endParaRPr>
          </a:p>
          <a:p>
            <a:pPr algn="just"/>
            <a:r>
              <a:rPr lang="es-ES" altLang="es-ES" sz="2800">
                <a:latin typeface="Arial" panose="020B0604020202020204" pitchFamily="34" charset="0"/>
                <a:cs typeface="Arial" panose="020B0604020202020204" pitchFamily="34" charset="0"/>
              </a:rPr>
              <a:t>…acordaron que teniendo reunidos 26 hermanos hacia su número suficiente para decretar </a:t>
            </a:r>
            <a:r>
              <a:rPr lang="es-ES" altLang="es-ES" sz="2800" b="1">
                <a:latin typeface="Arial" panose="020B0604020202020204" pitchFamily="34" charset="0"/>
                <a:cs typeface="Arial" panose="020B0604020202020204" pitchFamily="34" charset="0"/>
              </a:rPr>
              <a:t>constituirse en la obligación de seguir haciendo todos los años las octavas de Su Majestad</a:t>
            </a:r>
            <a:r>
              <a:rPr lang="es-ES" altLang="es-ES" sz="2800">
                <a:latin typeface="Arial" panose="020B0604020202020204" pitchFamily="34" charset="0"/>
                <a:cs typeface="Arial" panose="020B0604020202020204" pitchFamily="34" charset="0"/>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uadroTexto 2">
            <a:extLst>
              <a:ext uri="{FF2B5EF4-FFF2-40B4-BE49-F238E27FC236}">
                <a16:creationId xmlns:a16="http://schemas.microsoft.com/office/drawing/2014/main" id="{69764417-F110-4EF0-9027-8C51609F1E05}"/>
              </a:ext>
            </a:extLst>
          </p:cNvPr>
          <p:cNvSpPr txBox="1">
            <a:spLocks noChangeArrowheads="1"/>
          </p:cNvSpPr>
          <p:nvPr/>
        </p:nvSpPr>
        <p:spPr bwMode="auto">
          <a:xfrm>
            <a:off x="0" y="1651000"/>
            <a:ext cx="1219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9600">
                <a:latin typeface="Arial" panose="020B0604020202020204" pitchFamily="34" charset="0"/>
                <a:cs typeface="Arial" panose="020B0604020202020204" pitchFamily="34" charset="0"/>
              </a:rPr>
              <a:t>LAS COFRADÍAS RELIGIOSAS</a:t>
            </a:r>
            <a:endParaRPr lang="es-ES" altLang="es-ES" sz="9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uadroTexto 1">
            <a:extLst>
              <a:ext uri="{FF2B5EF4-FFF2-40B4-BE49-F238E27FC236}">
                <a16:creationId xmlns:a16="http://schemas.microsoft.com/office/drawing/2014/main" id="{391F968C-737C-4B81-A738-A8072BFA5578}"/>
              </a:ext>
            </a:extLst>
          </p:cNvPr>
          <p:cNvSpPr txBox="1">
            <a:spLocks noChangeArrowheads="1"/>
          </p:cNvSpPr>
          <p:nvPr/>
        </p:nvSpPr>
        <p:spPr bwMode="auto">
          <a:xfrm>
            <a:off x="0" y="0"/>
            <a:ext cx="12187238"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3500">
                <a:latin typeface="Arial" panose="020B0604020202020204" pitchFamily="34" charset="0"/>
                <a:cs typeface="Arial" panose="020B0604020202020204" pitchFamily="34" charset="0"/>
              </a:rPr>
              <a:t>La cofradía del Santísimo Sacramento</a:t>
            </a:r>
          </a:p>
          <a:p>
            <a:pPr algn="just"/>
            <a:endParaRPr lang="es-ES" altLang="es-ES" sz="15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Era la encargada de celebrar las festividad religiosa relacionada con el Santo Patrono, San Bartolomé. En la novela </a:t>
            </a:r>
            <a:r>
              <a:rPr lang="es-ES" altLang="es-ES" sz="2500" b="1" i="1">
                <a:latin typeface="Arial" panose="020B0604020202020204" pitchFamily="34" charset="0"/>
                <a:cs typeface="Arial" panose="020B0604020202020204" pitchFamily="34" charset="0"/>
              </a:rPr>
              <a:t>El ovillo o el novelo </a:t>
            </a:r>
            <a:r>
              <a:rPr lang="es-ES" altLang="es-ES" sz="2500" b="1">
                <a:latin typeface="Arial" panose="020B0604020202020204" pitchFamily="34" charset="0"/>
                <a:cs typeface="Arial" panose="020B0604020202020204" pitchFamily="34" charset="0"/>
              </a:rPr>
              <a:t>publicada por José Rodríguez Moure</a:t>
            </a:r>
            <a:r>
              <a:rPr lang="es-ES" altLang="es-ES" sz="2500">
                <a:latin typeface="Arial" panose="020B0604020202020204" pitchFamily="34" charset="0"/>
                <a:cs typeface="Arial" panose="020B0604020202020204" pitchFamily="34" charset="0"/>
              </a:rPr>
              <a:t> en 1929 se nos describen las acciones de las cofradías del Santísimo Sacramento en La Laguna:</a:t>
            </a:r>
          </a:p>
          <a:p>
            <a:pPr algn="just"/>
            <a:endParaRPr lang="es-ES" altLang="es-ES" sz="1500">
              <a:latin typeface="Arial" panose="020B0604020202020204" pitchFamily="34" charset="0"/>
              <a:cs typeface="Arial" panose="020B0604020202020204" pitchFamily="34" charset="0"/>
            </a:endParaRPr>
          </a:p>
          <a:p>
            <a:pPr algn="just"/>
            <a:r>
              <a:rPr lang="es-ES" altLang="es-ES" sz="2900" i="1">
                <a:latin typeface="Arial" panose="020B0604020202020204" pitchFamily="34" charset="0"/>
                <a:cs typeface="Arial" panose="020B0604020202020204" pitchFamily="34" charset="0"/>
              </a:rPr>
              <a:t>La </a:t>
            </a:r>
            <a:r>
              <a:rPr lang="es-ES" altLang="es-ES" sz="2900" b="1" i="1">
                <a:latin typeface="Arial" panose="020B0604020202020204" pitchFamily="34" charset="0"/>
                <a:cs typeface="Arial" panose="020B0604020202020204" pitchFamily="34" charset="0"/>
              </a:rPr>
              <a:t>recogida de ramas y flores </a:t>
            </a:r>
            <a:r>
              <a:rPr lang="es-ES" altLang="es-ES" sz="2900" i="1">
                <a:latin typeface="Arial" panose="020B0604020202020204" pitchFamily="34" charset="0"/>
                <a:cs typeface="Arial" panose="020B0604020202020204" pitchFamily="34" charset="0"/>
              </a:rPr>
              <a:t>era desempeñada por los gremios que se turnaban anualmente. </a:t>
            </a:r>
            <a:r>
              <a:rPr lang="es-ES" altLang="es-ES" sz="2900" b="1" i="1">
                <a:latin typeface="Arial" panose="020B0604020202020204" pitchFamily="34" charset="0"/>
                <a:cs typeface="Arial" panose="020B0604020202020204" pitchFamily="34" charset="0"/>
              </a:rPr>
              <a:t>En la madrugada del lunes inmediato sus miembros iban al monte a cortar las ramas</a:t>
            </a:r>
            <a:r>
              <a:rPr lang="es-ES" altLang="es-ES" sz="2900" i="1">
                <a:latin typeface="Arial" panose="020B0604020202020204" pitchFamily="34" charset="0"/>
                <a:cs typeface="Arial" panose="020B0604020202020204" pitchFamily="34" charset="0"/>
              </a:rPr>
              <a:t>. En carretas abarrotadas de ramas altas y caballerías cargadas de follaje descendían a la ciudad sobre las cinco de la tarde. Estas labores las efectuaban con ropas viejas y se festejaban con vino y sacrificando un carnero u oveja macho. </a:t>
            </a:r>
            <a:r>
              <a:rPr lang="es-ES" altLang="es-ES" sz="2900" b="1" i="1">
                <a:latin typeface="Arial" panose="020B0604020202020204" pitchFamily="34" charset="0"/>
                <a:cs typeface="Arial" panose="020B0604020202020204" pitchFamily="34" charset="0"/>
              </a:rPr>
              <a:t>Al amanecer del martes se limpiaban las gajadas que habían de adornar la procesión y por la tarde las jóvenes comenzaban el deshojo de la rama corta. </a:t>
            </a:r>
            <a:endParaRPr lang="es-ES" altLang="es-ES" sz="2900" i="1">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1 Imagen">
            <a:extLst>
              <a:ext uri="{FF2B5EF4-FFF2-40B4-BE49-F238E27FC236}">
                <a16:creationId xmlns:a16="http://schemas.microsoft.com/office/drawing/2014/main" id="{FF08CBBD-C12F-4E04-B616-F2512F50089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90713" y="9525"/>
            <a:ext cx="8399462"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uadroTexto 1">
            <a:extLst>
              <a:ext uri="{FF2B5EF4-FFF2-40B4-BE49-F238E27FC236}">
                <a16:creationId xmlns:a16="http://schemas.microsoft.com/office/drawing/2014/main" id="{5D13D473-B85C-43AF-897C-771E44894CA6}"/>
              </a:ext>
            </a:extLst>
          </p:cNvPr>
          <p:cNvSpPr txBox="1">
            <a:spLocks noChangeArrowheads="1"/>
          </p:cNvSpPr>
          <p:nvPr/>
        </p:nvSpPr>
        <p:spPr bwMode="auto">
          <a:xfrm>
            <a:off x="0" y="0"/>
            <a:ext cx="12187238"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3500">
                <a:latin typeface="Arial" panose="020B0604020202020204" pitchFamily="34" charset="0"/>
                <a:cs typeface="Arial" panose="020B0604020202020204" pitchFamily="34" charset="0"/>
              </a:rPr>
              <a:t>Orígenes de la cofradía del Santísimo Sacramento</a:t>
            </a:r>
          </a:p>
          <a:p>
            <a:pPr algn="just"/>
            <a:endParaRPr lang="es-ES" altLang="es-ES" sz="15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La primera referencia de los Libros de cuentas de la Cofradía del Santísimo es la del </a:t>
            </a:r>
            <a:r>
              <a:rPr lang="es-ES" altLang="es-ES" sz="2500" b="1">
                <a:latin typeface="Arial" panose="020B0604020202020204" pitchFamily="34" charset="0"/>
                <a:cs typeface="Arial" panose="020B0604020202020204" pitchFamily="34" charset="0"/>
              </a:rPr>
              <a:t>mayordomo Francisco Melián</a:t>
            </a:r>
            <a:r>
              <a:rPr lang="es-ES" altLang="es-ES" sz="2500">
                <a:latin typeface="Arial" panose="020B0604020202020204" pitchFamily="34" charset="0"/>
                <a:cs typeface="Arial" panose="020B0604020202020204" pitchFamily="34" charset="0"/>
              </a:rPr>
              <a:t>. La fecha está rota pero se lee que fue en noviembre de un año acabado en 8. La siguiente referencia que tenemos es la de las cuentas presentadas por el </a:t>
            </a:r>
            <a:r>
              <a:rPr lang="es-ES" altLang="es-ES" sz="2500" b="1">
                <a:latin typeface="Arial" panose="020B0604020202020204" pitchFamily="34" charset="0"/>
                <a:cs typeface="Arial" panose="020B0604020202020204" pitchFamily="34" charset="0"/>
              </a:rPr>
              <a:t>mayordomo Hernán Gómez </a:t>
            </a:r>
            <a:r>
              <a:rPr lang="es-ES" altLang="es-ES" sz="2500">
                <a:latin typeface="Arial" panose="020B0604020202020204" pitchFamily="34" charset="0"/>
                <a:cs typeface="Arial" panose="020B0604020202020204" pitchFamily="34" charset="0"/>
              </a:rPr>
              <a:t>que fueron </a:t>
            </a:r>
            <a:r>
              <a:rPr lang="es-ES" altLang="es-ES" sz="2500" b="1">
                <a:latin typeface="Arial" panose="020B0604020202020204" pitchFamily="34" charset="0"/>
                <a:cs typeface="Arial" panose="020B0604020202020204" pitchFamily="34" charset="0"/>
              </a:rPr>
              <a:t>en 1626 </a:t>
            </a:r>
            <a:r>
              <a:rPr lang="es-ES" altLang="es-ES" sz="2500">
                <a:latin typeface="Arial" panose="020B0604020202020204" pitchFamily="34" charset="0"/>
                <a:cs typeface="Arial" panose="020B0604020202020204" pitchFamily="34" charset="0"/>
              </a:rPr>
              <a:t>ante el obispo  fray Juan de Guzmán, cuyo mandato fue entre los años de 1622 a 1627.</a:t>
            </a:r>
          </a:p>
          <a:p>
            <a:pPr algn="just"/>
            <a:r>
              <a:rPr lang="es-ES" altLang="es-ES" sz="2500">
                <a:latin typeface="Arial" panose="020B0604020202020204" pitchFamily="34" charset="0"/>
                <a:cs typeface="Arial" panose="020B0604020202020204" pitchFamily="34" charset="0"/>
              </a:rPr>
              <a:t>Además, en el testamento de Andrés Juan, marido de Inés de Saa en primer lugar y de Catalina de Miranda en segundo lugar, indica en una cláusula de su testamento que está</a:t>
            </a:r>
          </a:p>
          <a:p>
            <a:pPr algn="just"/>
            <a:endParaRPr lang="es-ES" altLang="es-ES" sz="1500">
              <a:latin typeface="Arial" panose="020B0604020202020204" pitchFamily="34" charset="0"/>
              <a:cs typeface="Arial" panose="020B0604020202020204" pitchFamily="34" charset="0"/>
            </a:endParaRPr>
          </a:p>
          <a:p>
            <a:pPr algn="just"/>
            <a:r>
              <a:rPr lang="es-ES" altLang="es-ES" sz="2500" i="1">
                <a:latin typeface="Arial" panose="020B0604020202020204" pitchFamily="34" charset="0"/>
                <a:cs typeface="Arial" panose="020B0604020202020204" pitchFamily="34" charset="0"/>
              </a:rPr>
              <a:t>…obligado a pagar un cuarterón de aceite además del referido a la dicha iglesia de San Bartolomé por ofrecimiento que yo hice al tiempo y </a:t>
            </a:r>
            <a:r>
              <a:rPr lang="es-ES" altLang="es-ES" sz="2500" b="1" i="1">
                <a:latin typeface="Arial" panose="020B0604020202020204" pitchFamily="34" charset="0"/>
                <a:cs typeface="Arial" panose="020B0604020202020204" pitchFamily="34" charset="0"/>
              </a:rPr>
              <a:t>cuando se instituyó la hermandad y cofradía del dicho Señor en dicho lugar, de que hice escritura ante Bartolomé de Cabrejas</a:t>
            </a:r>
            <a:r>
              <a:rPr lang="es-ES" altLang="es-ES" sz="2500" i="1">
                <a:latin typeface="Arial" panose="020B0604020202020204" pitchFamily="34" charset="0"/>
                <a:cs typeface="Arial" panose="020B0604020202020204" pitchFamily="34" charset="0"/>
              </a:rPr>
              <a:t>. </a:t>
            </a:r>
            <a:r>
              <a:rPr lang="es-ES" altLang="es-ES" sz="2500">
                <a:latin typeface="Arial" panose="020B0604020202020204" pitchFamily="34" charset="0"/>
                <a:cs typeface="Arial" panose="020B0604020202020204" pitchFamily="34" charset="0"/>
              </a:rPr>
              <a:t>(testamento de Andrés Juan en 1665, PN 290 AHPSC)</a:t>
            </a:r>
          </a:p>
          <a:p>
            <a:pPr algn="just"/>
            <a:endParaRPr lang="es-ES" altLang="es-ES" sz="1500" i="1">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La imposición del tributo de Andrés Juan ante Cabrejas fue el 7 de octubre de 1612.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n 1">
            <a:extLst>
              <a:ext uri="{FF2B5EF4-FFF2-40B4-BE49-F238E27FC236}">
                <a16:creationId xmlns:a16="http://schemas.microsoft.com/office/drawing/2014/main" id="{1876D110-E849-4496-A2B1-14591B88C30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06563" y="-15875"/>
            <a:ext cx="45847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Imagen 2">
            <a:extLst>
              <a:ext uri="{FF2B5EF4-FFF2-40B4-BE49-F238E27FC236}">
                <a16:creationId xmlns:a16="http://schemas.microsoft.com/office/drawing/2014/main" id="{88AB95E5-1345-486D-973C-CBE16A3E5CE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291263" y="15875"/>
            <a:ext cx="44116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2F3607-E254-46B2-844B-C8EEB3B1D0BD}"/>
              </a:ext>
            </a:extLst>
          </p:cNvPr>
          <p:cNvSpPr txBox="1">
            <a:spLocks noChangeArrowheads="1"/>
          </p:cNvSpPr>
          <p:nvPr/>
        </p:nvSpPr>
        <p:spPr bwMode="auto">
          <a:xfrm>
            <a:off x="0" y="0"/>
            <a:ext cx="12187238" cy="647858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s-ES" altLang="es-ES" sz="3500" dirty="0">
                <a:latin typeface="Arial" panose="020B0604020202020204" pitchFamily="34" charset="0"/>
                <a:cs typeface="Arial" panose="020B0604020202020204" pitchFamily="34" charset="0"/>
              </a:rPr>
              <a:t>Funciones religiosas de la cofradía del Santísimo</a:t>
            </a:r>
          </a:p>
          <a:p>
            <a:pPr algn="just">
              <a:defRPr/>
            </a:pPr>
            <a:endParaRPr lang="es-ES" altLang="es-ES" sz="1500" dirty="0">
              <a:latin typeface="Arial" panose="020B0604020202020204" pitchFamily="34" charset="0"/>
              <a:cs typeface="Arial" panose="020B0604020202020204" pitchFamily="34" charset="0"/>
            </a:endParaRPr>
          </a:p>
          <a:p>
            <a:pPr algn="just">
              <a:defRPr/>
            </a:pPr>
            <a:r>
              <a:rPr lang="es-ES" altLang="es-ES" sz="2500" b="1" dirty="0">
                <a:latin typeface="Arial" panose="020B0604020202020204" pitchFamily="34" charset="0"/>
                <a:cs typeface="Arial" panose="020B0604020202020204" pitchFamily="34" charset="0"/>
              </a:rPr>
              <a:t>Acuerdo de la cofradía de 21 de noviembre de 1790</a:t>
            </a:r>
            <a:r>
              <a:rPr lang="es-ES" altLang="es-ES" sz="2500" dirty="0">
                <a:latin typeface="Arial" panose="020B0604020202020204" pitchFamily="34" charset="0"/>
                <a:cs typeface="Arial" panose="020B0604020202020204" pitchFamily="34" charset="0"/>
              </a:rPr>
              <a:t>, Juan Agustín de la Guardia muestra una Real Orden que obliga a que el alcalde real certifique la constitución de la cofradía. Se determina que se haga por testimonio de los hermanos más viejos, puesto que </a:t>
            </a:r>
            <a:r>
              <a:rPr lang="es-ES" altLang="es-ES" sz="2500" i="1" dirty="0">
                <a:latin typeface="Arial" panose="020B0604020202020204" pitchFamily="34" charset="0"/>
                <a:cs typeface="Arial" panose="020B0604020202020204" pitchFamily="34" charset="0"/>
              </a:rPr>
              <a:t>“no se encuentran tales por haberse roto o traspapelado por antigüedad”</a:t>
            </a:r>
            <a:r>
              <a:rPr lang="es-ES" altLang="es-ES" sz="2500" dirty="0">
                <a:latin typeface="Arial" panose="020B0604020202020204" pitchFamily="34" charset="0"/>
                <a:cs typeface="Arial" panose="020B0604020202020204" pitchFamily="34" charset="0"/>
              </a:rPr>
              <a:t>.</a:t>
            </a:r>
          </a:p>
          <a:p>
            <a:pPr algn="just">
              <a:defRPr/>
            </a:pPr>
            <a:endParaRPr lang="es-ES" altLang="es-ES" sz="1500" dirty="0">
              <a:latin typeface="Arial" panose="020B0604020202020204" pitchFamily="34" charset="0"/>
              <a:cs typeface="Arial" panose="020B0604020202020204" pitchFamily="34" charset="0"/>
            </a:endParaRPr>
          </a:p>
          <a:p>
            <a:pPr algn="just">
              <a:defRPr/>
            </a:pPr>
            <a:r>
              <a:rPr lang="es-ES" altLang="es-ES" sz="2500" dirty="0">
                <a:latin typeface="Arial" panose="020B0604020202020204" pitchFamily="34" charset="0"/>
                <a:cs typeface="Arial" panose="020B0604020202020204" pitchFamily="34" charset="0"/>
              </a:rPr>
              <a:t>Gracias a los testimonios sabemos que la cofradía se encargaba de:</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Domingos terceros de cada mes (misa solemne cantada y procesión claustral).</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Colabora en la función al Dulce Nombre de Jesús el primero de agosto.</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El jueves santo los hermanos dan limosna para el sermón y asisten a la procesión.</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El viernes santo asisten a los oficios divinos y procesión del retiro por la tarde.</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Domingo de Resurrección asisten a maitines, misa y procesión en torno a la plaza.</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Día siguiente a la función de Nuestra Señora de la Encarnación.</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Costean las noches de la Ascensión del Señor, día de corpus y su octava.</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Asisten a la festividad de San Bartolomé en su víspera y día.</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En la noche de Navidad a la procesión y misa del Redentor recién nacido.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n 1">
            <a:extLst>
              <a:ext uri="{FF2B5EF4-FFF2-40B4-BE49-F238E27FC236}">
                <a16:creationId xmlns:a16="http://schemas.microsoft.com/office/drawing/2014/main" id="{16D1428A-EF3E-40CD-BF41-942B371FC7F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76388" y="0"/>
            <a:ext cx="91233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n 1">
            <a:extLst>
              <a:ext uri="{FF2B5EF4-FFF2-40B4-BE49-F238E27FC236}">
                <a16:creationId xmlns:a16="http://schemas.microsoft.com/office/drawing/2014/main" id="{B9DFF54C-C890-4D14-BF36-77F1C9501A4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942975"/>
            <a:ext cx="121920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CuadroTexto 2">
            <a:extLst>
              <a:ext uri="{FF2B5EF4-FFF2-40B4-BE49-F238E27FC236}">
                <a16:creationId xmlns:a16="http://schemas.microsoft.com/office/drawing/2014/main" id="{8B2ACBA7-7FDE-414F-9D02-7715C0FE3CBC}"/>
              </a:ext>
            </a:extLst>
          </p:cNvPr>
          <p:cNvSpPr txBox="1">
            <a:spLocks noChangeArrowheads="1"/>
          </p:cNvSpPr>
          <p:nvPr/>
        </p:nvSpPr>
        <p:spPr bwMode="auto">
          <a:xfrm>
            <a:off x="0" y="0"/>
            <a:ext cx="1219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3600">
                <a:latin typeface="Arial" panose="020B0604020202020204" pitchFamily="34" charset="0"/>
                <a:cs typeface="Arial" panose="020B0604020202020204" pitchFamily="34" charset="0"/>
              </a:rPr>
              <a:t>LA FAMILIA GÓMEZ</a:t>
            </a:r>
            <a:endParaRPr lang="es-ES" altLang="es-E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197DE65-D604-4C9E-9DB9-8E196A0346F1}"/>
              </a:ext>
            </a:extLst>
          </p:cNvPr>
          <p:cNvSpPr txBox="1">
            <a:spLocks noChangeArrowheads="1"/>
          </p:cNvSpPr>
          <p:nvPr/>
        </p:nvSpPr>
        <p:spPr bwMode="auto">
          <a:xfrm>
            <a:off x="4763" y="0"/>
            <a:ext cx="12187237" cy="640238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s-ES" altLang="es-ES" sz="3500" dirty="0">
                <a:latin typeface="Arial" panose="020B0604020202020204" pitchFamily="34" charset="0"/>
                <a:cs typeface="Arial" panose="020B0604020202020204" pitchFamily="34" charset="0"/>
              </a:rPr>
              <a:t>Otros cometidos de la cofradía del Santísimo</a:t>
            </a:r>
          </a:p>
          <a:p>
            <a:pPr algn="just">
              <a:defRPr/>
            </a:pPr>
            <a:endParaRPr lang="es-ES" altLang="es-ES" sz="2500" dirty="0">
              <a:latin typeface="Arial" panose="020B0604020202020204" pitchFamily="34" charset="0"/>
              <a:cs typeface="Arial" panose="020B0604020202020204" pitchFamily="34" charset="0"/>
            </a:endParaRPr>
          </a:p>
          <a:p>
            <a:pPr algn="just">
              <a:defRPr/>
            </a:pPr>
            <a:r>
              <a:rPr lang="es-ES" altLang="es-ES" sz="2500" dirty="0">
                <a:latin typeface="Arial" panose="020B0604020202020204" pitchFamily="34" charset="0"/>
                <a:cs typeface="Arial" panose="020B0604020202020204" pitchFamily="34" charset="0"/>
              </a:rPr>
              <a:t>Entre otros asuntos también debían:</a:t>
            </a:r>
          </a:p>
          <a:p>
            <a:pPr algn="just">
              <a:defRPr/>
            </a:pPr>
            <a:endParaRPr lang="es-ES" altLang="es-ES" sz="25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Asistir a los entierros de los hermanos/as y hacerles un oficio al día siguiente.</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Reunirse el domingo infraoctavo de corpus para hacer los nombramientos de mayordomos y demás cargos.</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Elegir a los hermanos que piden los jueves para la cofradía.</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Elegir al hermano que ayuda a dar la comunión en semana Santa (hermano de capilla).</a:t>
            </a:r>
          </a:p>
          <a:p>
            <a:pPr marL="342900" indent="-342900" algn="just">
              <a:buFont typeface="Arial" panose="020B0604020202020204" pitchFamily="34" charset="0"/>
              <a:buChar char="•"/>
              <a:defRPr/>
            </a:pPr>
            <a:r>
              <a:rPr lang="es-ES" altLang="es-ES" sz="2500" dirty="0">
                <a:latin typeface="Arial" panose="020B0604020202020204" pitchFamily="34" charset="0"/>
                <a:cs typeface="Arial" panose="020B0604020202020204" pitchFamily="34" charset="0"/>
              </a:rPr>
              <a:t>Dar la limosna cuando correspondía.</a:t>
            </a:r>
          </a:p>
          <a:p>
            <a:pPr marL="342900" indent="-342900" algn="just">
              <a:buFont typeface="Arial" panose="020B0604020202020204" pitchFamily="34" charset="0"/>
              <a:buChar char="•"/>
              <a:defRPr/>
            </a:pPr>
            <a:endParaRPr lang="es-ES" altLang="es-ES" sz="2500" dirty="0">
              <a:latin typeface="Arial" panose="020B0604020202020204" pitchFamily="34" charset="0"/>
              <a:cs typeface="Arial" panose="020B0604020202020204" pitchFamily="34" charset="0"/>
            </a:endParaRPr>
          </a:p>
          <a:p>
            <a:pPr algn="just">
              <a:defRPr/>
            </a:pPr>
            <a:r>
              <a:rPr lang="es-ES" altLang="es-ES" sz="2500" dirty="0">
                <a:latin typeface="Arial" panose="020B0604020202020204" pitchFamily="34" charset="0"/>
                <a:cs typeface="Arial" panose="020B0604020202020204" pitchFamily="34" charset="0"/>
              </a:rPr>
              <a:t>Encontramos varias amonestaciones de los curas a los hermanos para que cumplieran con sus obligaciones y no fueran descuidados (en 1806 y 1816 por parte de Santiago Raymundo Quintero y Estévez).</a:t>
            </a:r>
          </a:p>
          <a:p>
            <a:pPr algn="just">
              <a:defRPr/>
            </a:pPr>
            <a:endParaRPr lang="es-ES" altLang="es-ES" sz="2500" dirty="0">
              <a:latin typeface="Arial" panose="020B0604020202020204" pitchFamily="34"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uadroTexto 1">
            <a:extLst>
              <a:ext uri="{FF2B5EF4-FFF2-40B4-BE49-F238E27FC236}">
                <a16:creationId xmlns:a16="http://schemas.microsoft.com/office/drawing/2014/main" id="{9FF9F1E6-F3A7-4A2C-BCAE-F351A62447AE}"/>
              </a:ext>
            </a:extLst>
          </p:cNvPr>
          <p:cNvSpPr txBox="1">
            <a:spLocks noChangeArrowheads="1"/>
          </p:cNvSpPr>
          <p:nvPr/>
        </p:nvSpPr>
        <p:spPr bwMode="auto">
          <a:xfrm>
            <a:off x="0" y="1651000"/>
            <a:ext cx="1219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9600">
                <a:latin typeface="Arial" panose="020B0604020202020204" pitchFamily="34" charset="0"/>
                <a:cs typeface="Arial" panose="020B0604020202020204" pitchFamily="34" charset="0"/>
              </a:rPr>
              <a:t>LOS LIBROS DE CUENTAS</a:t>
            </a:r>
            <a:endParaRPr lang="es-ES" altLang="es-ES" sz="96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n 1">
            <a:extLst>
              <a:ext uri="{FF2B5EF4-FFF2-40B4-BE49-F238E27FC236}">
                <a16:creationId xmlns:a16="http://schemas.microsoft.com/office/drawing/2014/main" id="{12989227-AB70-4B28-855A-08DAD3E646F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51308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CuadroTexto 2">
            <a:extLst>
              <a:ext uri="{FF2B5EF4-FFF2-40B4-BE49-F238E27FC236}">
                <a16:creationId xmlns:a16="http://schemas.microsoft.com/office/drawing/2014/main" id="{E544646C-B192-418F-98EF-16E1BB1A857D}"/>
              </a:ext>
            </a:extLst>
          </p:cNvPr>
          <p:cNvSpPr txBox="1">
            <a:spLocks noChangeArrowheads="1"/>
          </p:cNvSpPr>
          <p:nvPr/>
        </p:nvSpPr>
        <p:spPr bwMode="auto">
          <a:xfrm>
            <a:off x="5130800" y="166688"/>
            <a:ext cx="7061200" cy="671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ES" altLang="es-ES" sz="2500">
                <a:latin typeface="Arial" panose="020B0604020202020204" pitchFamily="34" charset="0"/>
                <a:cs typeface="Arial" panose="020B0604020202020204" pitchFamily="34" charset="0"/>
              </a:rPr>
              <a:t>Se conservan dos libros en el Archivo Histórico Provincial de Santa Cruz (sección conventos C 3.810 y C 3.811. Asimismo tenemos otro libro en el Archivo Histórico del Obispado en La Laguna.</a:t>
            </a:r>
          </a:p>
          <a:p>
            <a:pPr algn="just"/>
            <a:endParaRPr lang="es-ES" altLang="es-ES" sz="1000">
              <a:latin typeface="Arial" panose="020B0604020202020204" pitchFamily="34" charset="0"/>
              <a:cs typeface="Arial" panose="020B0604020202020204" pitchFamily="34" charset="0"/>
            </a:endParaRPr>
          </a:p>
          <a:p>
            <a:pPr algn="just"/>
            <a:r>
              <a:rPr lang="es-ES" altLang="es-ES" sz="2500" b="1">
                <a:latin typeface="Arial" panose="020B0604020202020204" pitchFamily="34" charset="0"/>
                <a:cs typeface="Arial" panose="020B0604020202020204" pitchFamily="34" charset="0"/>
              </a:rPr>
              <a:t>Los libros se conservaban mal por parte de los mayordomos</a:t>
            </a:r>
            <a:r>
              <a:rPr lang="es-ES" altLang="es-ES" sz="2500">
                <a:latin typeface="Arial" panose="020B0604020202020204" pitchFamily="34" charset="0"/>
                <a:cs typeface="Arial" panose="020B0604020202020204" pitchFamily="34" charset="0"/>
              </a:rPr>
              <a:t>. Mandato de Rafael Delgado de Lemos, vicario visitador, el 24 de mayo de 1777:</a:t>
            </a:r>
          </a:p>
          <a:p>
            <a:pPr algn="just"/>
            <a:endParaRPr lang="es-ES" altLang="es-ES" sz="10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…en dicha iglesia no hay archivo para la segura guarda y custodia de los libros que le pertenecen, los que se hallan en casas particulares expuestos a muchas contingencias…</a:t>
            </a:r>
          </a:p>
          <a:p>
            <a:pPr algn="just"/>
            <a:endParaRPr lang="es-ES" altLang="es-ES" sz="10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Mandaba que se creara un archivo con las condiciones adecuadas para mantener los libros tanto de la iglesia como los de las cofradías.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uadroTexto 1">
            <a:extLst>
              <a:ext uri="{FF2B5EF4-FFF2-40B4-BE49-F238E27FC236}">
                <a16:creationId xmlns:a16="http://schemas.microsoft.com/office/drawing/2014/main" id="{ECDE3BCF-2D93-4CEA-9045-BDDEC0F43858}"/>
              </a:ext>
            </a:extLst>
          </p:cNvPr>
          <p:cNvSpPr txBox="1">
            <a:spLocks noChangeArrowheads="1"/>
          </p:cNvSpPr>
          <p:nvPr/>
        </p:nvSpPr>
        <p:spPr bwMode="auto">
          <a:xfrm>
            <a:off x="4684713" y="115888"/>
            <a:ext cx="7507287"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3500">
                <a:latin typeface="Arial" panose="020B0604020202020204" pitchFamily="34" charset="0"/>
                <a:cs typeface="Arial" panose="020B0604020202020204" pitchFamily="34" charset="0"/>
              </a:rPr>
              <a:t>Los libros de cuentas de la cofradía</a:t>
            </a:r>
          </a:p>
          <a:p>
            <a:pPr algn="just"/>
            <a:endParaRPr lang="es-ES" altLang="es-ES" sz="2500">
              <a:latin typeface="Arial" panose="020B0604020202020204" pitchFamily="34" charset="0"/>
              <a:cs typeface="Arial" panose="020B0604020202020204" pitchFamily="34" charset="0"/>
            </a:endParaRPr>
          </a:p>
          <a:p>
            <a:pPr algn="just"/>
            <a:r>
              <a:rPr lang="es-ES" altLang="es-ES" sz="3000">
                <a:latin typeface="Arial" panose="020B0604020202020204" pitchFamily="34" charset="0"/>
                <a:cs typeface="Arial" panose="020B0604020202020204" pitchFamily="34" charset="0"/>
              </a:rPr>
              <a:t>La primera cuenta que se conserva es la de Francisco Martín, dada en septiembre de 1618. Se presentan una serie de ingresos en las partidas del cargo y gastos en las partidas del descargo.</a:t>
            </a:r>
          </a:p>
          <a:p>
            <a:pPr algn="just"/>
            <a:endParaRPr lang="es-ES" altLang="es-ES" sz="3000">
              <a:latin typeface="Arial" panose="020B0604020202020204" pitchFamily="34" charset="0"/>
              <a:cs typeface="Arial" panose="020B0604020202020204" pitchFamily="34" charset="0"/>
            </a:endParaRPr>
          </a:p>
          <a:p>
            <a:pPr algn="just"/>
            <a:r>
              <a:rPr lang="es-ES" altLang="es-ES" sz="3000">
                <a:latin typeface="Arial" panose="020B0604020202020204" pitchFamily="34" charset="0"/>
                <a:cs typeface="Arial" panose="020B0604020202020204" pitchFamily="34" charset="0"/>
              </a:rPr>
              <a:t>Hemos extraídos los datos contenidos en los libros de cuentas para su análisis, normalizándolos en tablas.</a:t>
            </a:r>
          </a:p>
        </p:txBody>
      </p:sp>
      <p:pic>
        <p:nvPicPr>
          <p:cNvPr id="45059" name="Imagen 1">
            <a:extLst>
              <a:ext uri="{FF2B5EF4-FFF2-40B4-BE49-F238E27FC236}">
                <a16:creationId xmlns:a16="http://schemas.microsoft.com/office/drawing/2014/main" id="{B3BFE9FB-0304-400F-A7D7-AE1DEFF0191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763" y="0"/>
            <a:ext cx="467995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agen 1">
            <a:extLst>
              <a:ext uri="{FF2B5EF4-FFF2-40B4-BE49-F238E27FC236}">
                <a16:creationId xmlns:a16="http://schemas.microsoft.com/office/drawing/2014/main" id="{A4BD823A-F0E0-403F-B6B7-452F0F630D0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4463" y="946150"/>
            <a:ext cx="11742737" cy="590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CuadroTexto 2">
            <a:extLst>
              <a:ext uri="{FF2B5EF4-FFF2-40B4-BE49-F238E27FC236}">
                <a16:creationId xmlns:a16="http://schemas.microsoft.com/office/drawing/2014/main" id="{4B51BCC7-98F3-4A12-95B1-73CDC0674957}"/>
              </a:ext>
            </a:extLst>
          </p:cNvPr>
          <p:cNvSpPr txBox="1">
            <a:spLocks noChangeArrowheads="1"/>
          </p:cNvSpPr>
          <p:nvPr/>
        </p:nvSpPr>
        <p:spPr bwMode="auto">
          <a:xfrm>
            <a:off x="0" y="144463"/>
            <a:ext cx="1219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3600">
                <a:latin typeface="Arial" panose="020B0604020202020204" pitchFamily="34" charset="0"/>
                <a:cs typeface="Arial" panose="020B0604020202020204" pitchFamily="34" charset="0"/>
              </a:rPr>
              <a:t>Partidas de ingresos en la cuenta de Francisco Melian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uadroTexto 1">
            <a:extLst>
              <a:ext uri="{FF2B5EF4-FFF2-40B4-BE49-F238E27FC236}">
                <a16:creationId xmlns:a16="http://schemas.microsoft.com/office/drawing/2014/main" id="{26BEE93F-F6E0-43E7-8C50-694E13A95B24}"/>
              </a:ext>
            </a:extLst>
          </p:cNvPr>
          <p:cNvSpPr txBox="1">
            <a:spLocks noChangeArrowheads="1"/>
          </p:cNvSpPr>
          <p:nvPr/>
        </p:nvSpPr>
        <p:spPr bwMode="auto">
          <a:xfrm>
            <a:off x="0" y="144463"/>
            <a:ext cx="1219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3600">
                <a:latin typeface="Arial" panose="020B0604020202020204" pitchFamily="34" charset="0"/>
                <a:cs typeface="Arial" panose="020B0604020202020204" pitchFamily="34" charset="0"/>
              </a:rPr>
              <a:t>Partidas de gastos en la cuenta de Francisco Melian</a:t>
            </a:r>
          </a:p>
        </p:txBody>
      </p:sp>
      <p:pic>
        <p:nvPicPr>
          <p:cNvPr id="47107" name="Imagen 2">
            <a:extLst>
              <a:ext uri="{FF2B5EF4-FFF2-40B4-BE49-F238E27FC236}">
                <a16:creationId xmlns:a16="http://schemas.microsoft.com/office/drawing/2014/main" id="{982A3DCE-1465-4605-81E3-475D7460C48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58813" y="790575"/>
            <a:ext cx="10874375"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DC6C1D1-48A0-46C5-B727-A383BB7AD0A7}"/>
              </a:ext>
            </a:extLst>
          </p:cNvPr>
          <p:cNvSpPr txBox="1"/>
          <p:nvPr/>
        </p:nvSpPr>
        <p:spPr>
          <a:xfrm>
            <a:off x="0" y="0"/>
            <a:ext cx="12192000" cy="6708775"/>
          </a:xfrm>
          <a:prstGeom prst="rect">
            <a:avLst/>
          </a:prstGeom>
          <a:noFill/>
        </p:spPr>
        <p:txBody>
          <a:bodyPr>
            <a:spAutoFit/>
          </a:bodyPr>
          <a:lstStyle/>
          <a:p>
            <a:pPr algn="ctr">
              <a:defRPr/>
            </a:pPr>
            <a:r>
              <a:rPr lang="es-ES" sz="4000" dirty="0">
                <a:latin typeface="Arial" panose="020B0604020202020204" pitchFamily="34" charset="0"/>
                <a:cs typeface="Arial" panose="020B0604020202020204" pitchFamily="34" charset="0"/>
              </a:rPr>
              <a:t>Análisis de las partidas de ingresos</a:t>
            </a:r>
          </a:p>
          <a:p>
            <a:pPr algn="just">
              <a:defRPr/>
            </a:pPr>
            <a:endParaRPr lang="es-ES" sz="15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defRPr/>
            </a:pPr>
            <a:r>
              <a:rPr lang="es-ES" sz="3000" dirty="0">
                <a:latin typeface="Arial" panose="020B0604020202020204" pitchFamily="34" charset="0"/>
                <a:cs typeface="Arial" panose="020B0604020202020204" pitchFamily="34" charset="0"/>
              </a:rPr>
              <a:t>Limosna de puertas.</a:t>
            </a:r>
          </a:p>
          <a:p>
            <a:pPr marL="457200" indent="-457200" algn="just">
              <a:buFont typeface="Arial" panose="020B0604020202020204" pitchFamily="34" charset="0"/>
              <a:buChar char="•"/>
              <a:defRPr/>
            </a:pPr>
            <a:r>
              <a:rPr lang="es-ES" sz="3000" dirty="0">
                <a:latin typeface="Arial" panose="020B0604020202020204" pitchFamily="34" charset="0"/>
                <a:cs typeface="Arial" panose="020B0604020202020204" pitchFamily="34" charset="0"/>
              </a:rPr>
              <a:t>Limosna de cofrades.</a:t>
            </a:r>
          </a:p>
          <a:p>
            <a:pPr marL="457200" indent="-457200" algn="just">
              <a:buFont typeface="Arial" panose="020B0604020202020204" pitchFamily="34" charset="0"/>
              <a:buChar char="•"/>
              <a:defRPr/>
            </a:pPr>
            <a:r>
              <a:rPr lang="es-ES" sz="3000" dirty="0">
                <a:latin typeface="Arial" panose="020B0604020202020204" pitchFamily="34" charset="0"/>
                <a:cs typeface="Arial" panose="020B0604020202020204" pitchFamily="34" charset="0"/>
              </a:rPr>
              <a:t>Limosna de mosto/vino.</a:t>
            </a:r>
          </a:p>
          <a:p>
            <a:pPr marL="457200" indent="-457200" algn="just">
              <a:buFont typeface="Arial" panose="020B0604020202020204" pitchFamily="34" charset="0"/>
              <a:buChar char="•"/>
              <a:defRPr/>
            </a:pPr>
            <a:r>
              <a:rPr lang="es-ES" sz="3000" dirty="0">
                <a:latin typeface="Arial" panose="020B0604020202020204" pitchFamily="34" charset="0"/>
                <a:cs typeface="Arial" panose="020B0604020202020204" pitchFamily="34" charset="0"/>
              </a:rPr>
              <a:t>Limosna de trigo.</a:t>
            </a:r>
          </a:p>
          <a:p>
            <a:pPr marL="457200" indent="-457200" algn="just">
              <a:buFont typeface="Arial" panose="020B0604020202020204" pitchFamily="34" charset="0"/>
              <a:buChar char="•"/>
              <a:defRPr/>
            </a:pPr>
            <a:r>
              <a:rPr lang="es-ES" sz="3000" dirty="0">
                <a:latin typeface="Arial" panose="020B0604020202020204" pitchFamily="34" charset="0"/>
                <a:cs typeface="Arial" panose="020B0604020202020204" pitchFamily="34" charset="0"/>
              </a:rPr>
              <a:t>Tributos de aceite para la lámpara.</a:t>
            </a:r>
          </a:p>
          <a:p>
            <a:pPr marL="457200" indent="-457200" algn="just">
              <a:buFont typeface="Arial" panose="020B0604020202020204" pitchFamily="34" charset="0"/>
              <a:buChar char="•"/>
              <a:defRPr/>
            </a:pPr>
            <a:r>
              <a:rPr lang="es-ES" sz="3000" dirty="0">
                <a:latin typeface="Arial" panose="020B0604020202020204" pitchFamily="34" charset="0"/>
                <a:cs typeface="Arial" panose="020B0604020202020204" pitchFamily="34" charset="0"/>
              </a:rPr>
              <a:t>Otros ingresos (Jueves Santo, mandas testamentarias…).</a:t>
            </a:r>
          </a:p>
          <a:p>
            <a:pPr marL="457200" indent="-457200" algn="just">
              <a:buFont typeface="Arial" panose="020B0604020202020204" pitchFamily="34" charset="0"/>
              <a:buChar char="•"/>
              <a:defRPr/>
            </a:pPr>
            <a:r>
              <a:rPr lang="es-ES" sz="3000" dirty="0">
                <a:latin typeface="Arial" panose="020B0604020202020204" pitchFamily="34" charset="0"/>
                <a:cs typeface="Arial" panose="020B0604020202020204" pitchFamily="34" charset="0"/>
              </a:rPr>
              <a:t>Alquiler de hachas y cera.</a:t>
            </a:r>
          </a:p>
          <a:p>
            <a:pPr algn="just">
              <a:defRPr/>
            </a:pPr>
            <a:endParaRPr lang="es-ES" sz="1500" dirty="0">
              <a:latin typeface="Arial" panose="020B0604020202020204" pitchFamily="34" charset="0"/>
              <a:cs typeface="Arial" panose="020B0604020202020204" pitchFamily="34" charset="0"/>
            </a:endParaRPr>
          </a:p>
          <a:p>
            <a:pPr algn="just">
              <a:defRPr/>
            </a:pPr>
            <a:r>
              <a:rPr lang="es-ES" sz="3000" dirty="0">
                <a:latin typeface="Arial" panose="020B0604020202020204" pitchFamily="34" charset="0"/>
                <a:cs typeface="Arial" panose="020B0604020202020204" pitchFamily="34" charset="0"/>
              </a:rPr>
              <a:t>A lo largo del tiempo </a:t>
            </a:r>
            <a:r>
              <a:rPr lang="es-ES" sz="3000" b="1" dirty="0">
                <a:latin typeface="Arial" panose="020B0604020202020204" pitchFamily="34" charset="0"/>
                <a:cs typeface="Arial" panose="020B0604020202020204" pitchFamily="34" charset="0"/>
              </a:rPr>
              <a:t>el mayor porcentaje de los ingresos de la cofradía proceden de la limosna de puertas y la limosna que aportan los hermanos/as cofrades </a:t>
            </a:r>
            <a:r>
              <a:rPr lang="es-ES" sz="3000" dirty="0">
                <a:latin typeface="Arial" panose="020B0604020202020204" pitchFamily="34" charset="0"/>
                <a:cs typeface="Arial" panose="020B0604020202020204" pitchFamily="34" charset="0"/>
              </a:rPr>
              <a:t>(entre las dos suelen superar el 50% de los ingresos totales). Paralelamente destacan los tributos de aceite.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0692341-081F-4D99-BE17-B8634D9AC4B4}"/>
              </a:ext>
            </a:extLst>
          </p:cNvPr>
          <p:cNvSpPr txBox="1"/>
          <p:nvPr/>
        </p:nvSpPr>
        <p:spPr>
          <a:xfrm>
            <a:off x="0" y="0"/>
            <a:ext cx="12192000" cy="6632575"/>
          </a:xfrm>
          <a:prstGeom prst="rect">
            <a:avLst/>
          </a:prstGeom>
          <a:noFill/>
        </p:spPr>
        <p:txBody>
          <a:bodyPr>
            <a:spAutoFit/>
          </a:bodyPr>
          <a:lstStyle/>
          <a:p>
            <a:pPr algn="ctr">
              <a:defRPr/>
            </a:pPr>
            <a:r>
              <a:rPr lang="es-ES" sz="4000" dirty="0">
                <a:latin typeface="Arial" panose="020B0604020202020204" pitchFamily="34" charset="0"/>
                <a:cs typeface="Arial" panose="020B0604020202020204" pitchFamily="34" charset="0"/>
              </a:rPr>
              <a:t>Análisis de las partidas de gastos</a:t>
            </a:r>
          </a:p>
          <a:p>
            <a:pPr algn="just">
              <a:defRPr/>
            </a:pPr>
            <a:endParaRPr lang="es-ES" sz="15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defRPr/>
            </a:pPr>
            <a:r>
              <a:rPr lang="es-ES" sz="3000" dirty="0">
                <a:latin typeface="Arial" panose="020B0604020202020204" pitchFamily="34" charset="0"/>
                <a:cs typeface="Arial" panose="020B0604020202020204" pitchFamily="34" charset="0"/>
              </a:rPr>
              <a:t>Compra y labor de cera.</a:t>
            </a:r>
          </a:p>
          <a:p>
            <a:pPr marL="457200" indent="-457200" algn="just">
              <a:buFont typeface="Arial" panose="020B0604020202020204" pitchFamily="34" charset="0"/>
              <a:buChar char="•"/>
              <a:defRPr/>
            </a:pPr>
            <a:r>
              <a:rPr lang="es-ES" sz="3000" dirty="0">
                <a:latin typeface="Arial" panose="020B0604020202020204" pitchFamily="34" charset="0"/>
                <a:cs typeface="Arial" panose="020B0604020202020204" pitchFamily="34" charset="0"/>
              </a:rPr>
              <a:t>Oficios religiosos (misas del mes, fiesta de San Bartolomé y su octava, fiesta de ánimas…).</a:t>
            </a:r>
          </a:p>
          <a:p>
            <a:pPr marL="457200" indent="-457200" algn="just">
              <a:buFont typeface="Arial" panose="020B0604020202020204" pitchFamily="34" charset="0"/>
              <a:buChar char="•"/>
              <a:defRPr/>
            </a:pPr>
            <a:r>
              <a:rPr lang="es-ES" sz="3000" dirty="0">
                <a:latin typeface="Arial" panose="020B0604020202020204" pitchFamily="34" charset="0"/>
                <a:cs typeface="Arial" panose="020B0604020202020204" pitchFamily="34" charset="0"/>
              </a:rPr>
              <a:t>Participantes en los oficios religiosos (cura, sacristán, sochantre, religiosos que cargan las andas, organista…).</a:t>
            </a:r>
          </a:p>
          <a:p>
            <a:pPr marL="457200" indent="-457200" algn="just">
              <a:buFont typeface="Arial" panose="020B0604020202020204" pitchFamily="34" charset="0"/>
              <a:buChar char="•"/>
              <a:defRPr/>
            </a:pPr>
            <a:r>
              <a:rPr lang="es-ES" sz="3000" dirty="0">
                <a:latin typeface="Arial" panose="020B0604020202020204" pitchFamily="34" charset="0"/>
                <a:cs typeface="Arial" panose="020B0604020202020204" pitchFamily="34" charset="0"/>
              </a:rPr>
              <a:t>Religiosidad popular (danzadores, tocadores de tambor, fuegos de artificio, comida para los tocadores y danzadores…).</a:t>
            </a:r>
          </a:p>
          <a:p>
            <a:pPr marL="457200" indent="-457200" algn="just">
              <a:buFont typeface="Arial" panose="020B0604020202020204" pitchFamily="34" charset="0"/>
              <a:buChar char="•"/>
              <a:defRPr/>
            </a:pPr>
            <a:r>
              <a:rPr lang="es-ES" sz="3000" dirty="0">
                <a:latin typeface="Arial" panose="020B0604020202020204" pitchFamily="34" charset="0"/>
                <a:cs typeface="Arial" panose="020B0604020202020204" pitchFamily="34" charset="0"/>
              </a:rPr>
              <a:t>Monumento (alfileres, tachuelas, naranjas, papeles de colores)</a:t>
            </a:r>
          </a:p>
          <a:p>
            <a:pPr marL="457200" indent="-457200" algn="just">
              <a:buFont typeface="Arial" panose="020B0604020202020204" pitchFamily="34" charset="0"/>
              <a:buChar char="•"/>
              <a:defRPr/>
            </a:pPr>
            <a:r>
              <a:rPr lang="es-ES" sz="3000" dirty="0">
                <a:latin typeface="Arial" panose="020B0604020202020204" pitchFamily="34" charset="0"/>
                <a:cs typeface="Arial" panose="020B0604020202020204" pitchFamily="34" charset="0"/>
              </a:rPr>
              <a:t>Gastos puntuales (incienso, palio, guion, cajón para la cera, cáliz, paños, estandartes…)</a:t>
            </a:r>
          </a:p>
          <a:p>
            <a:pPr marL="457200" indent="-457200" algn="just">
              <a:buFont typeface="Arial" panose="020B0604020202020204" pitchFamily="34" charset="0"/>
              <a:buChar char="•"/>
              <a:defRPr/>
            </a:pPr>
            <a:endParaRPr lang="es-ES" sz="1000" dirty="0">
              <a:latin typeface="Arial" panose="020B0604020202020204" pitchFamily="34" charset="0"/>
              <a:cs typeface="Arial" panose="020B0604020202020204" pitchFamily="34" charset="0"/>
            </a:endParaRPr>
          </a:p>
          <a:p>
            <a:pPr algn="just">
              <a:defRPr/>
            </a:pPr>
            <a:r>
              <a:rPr lang="es-ES" sz="3000" b="1" dirty="0">
                <a:latin typeface="Arial" panose="020B0604020202020204" pitchFamily="34" charset="0"/>
                <a:cs typeface="Arial" panose="020B0604020202020204" pitchFamily="34" charset="0"/>
              </a:rPr>
              <a:t>Los gastos en cera y en los oficios religiosos suelen superar el 50% del total de gastos</a:t>
            </a:r>
            <a:r>
              <a:rPr lang="es-ES" sz="3000" dirty="0">
                <a:latin typeface="Arial" panose="020B0604020202020204" pitchFamily="34" charset="0"/>
                <a:cs typeface="Arial" panose="020B0604020202020204" pitchFamily="34" charset="0"/>
              </a:rPr>
              <a:t>.</a:t>
            </a:r>
            <a:endParaRPr lang="es-ES" sz="1500" dirty="0">
              <a:latin typeface="Arial" panose="020B0604020202020204" pitchFamily="34" charset="0"/>
              <a:cs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agen 5">
            <a:extLst>
              <a:ext uri="{FF2B5EF4-FFF2-40B4-BE49-F238E27FC236}">
                <a16:creationId xmlns:a16="http://schemas.microsoft.com/office/drawing/2014/main" id="{F65E25CC-660C-4B4A-B109-2DC628F4EE9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Imagen 6">
            <a:extLst>
              <a:ext uri="{FF2B5EF4-FFF2-40B4-BE49-F238E27FC236}">
                <a16:creationId xmlns:a16="http://schemas.microsoft.com/office/drawing/2014/main" id="{A002AF80-79C4-446E-9DA1-59D734D2012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749675"/>
            <a:ext cx="122015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uadroTexto 1">
            <a:extLst>
              <a:ext uri="{FF2B5EF4-FFF2-40B4-BE49-F238E27FC236}">
                <a16:creationId xmlns:a16="http://schemas.microsoft.com/office/drawing/2014/main" id="{FA848BF0-71DE-4D7C-B25C-2920BB81528D}"/>
              </a:ext>
            </a:extLst>
          </p:cNvPr>
          <p:cNvSpPr txBox="1">
            <a:spLocks noChangeArrowheads="1"/>
          </p:cNvSpPr>
          <p:nvPr/>
        </p:nvSpPr>
        <p:spPr bwMode="auto">
          <a:xfrm>
            <a:off x="0" y="0"/>
            <a:ext cx="121920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4000">
                <a:latin typeface="Arial" panose="020B0604020202020204" pitchFamily="34" charset="0"/>
                <a:cs typeface="Arial" panose="020B0604020202020204" pitchFamily="34" charset="0"/>
              </a:rPr>
              <a:t>Concepto de alcance en las cuentas</a:t>
            </a:r>
          </a:p>
          <a:p>
            <a:pPr algn="just"/>
            <a:endParaRPr lang="es-ES" altLang="es-ES" sz="1500">
              <a:latin typeface="Arial" panose="020B0604020202020204" pitchFamily="34" charset="0"/>
              <a:cs typeface="Arial" panose="020B0604020202020204" pitchFamily="34" charset="0"/>
            </a:endParaRPr>
          </a:p>
          <a:p>
            <a:pPr algn="just"/>
            <a:endParaRPr lang="es-ES" altLang="es-ES" sz="1500">
              <a:latin typeface="Arial" panose="020B0604020202020204" pitchFamily="34" charset="0"/>
              <a:cs typeface="Arial" panose="020B0604020202020204" pitchFamily="34" charset="0"/>
            </a:endParaRPr>
          </a:p>
          <a:p>
            <a:pPr algn="just"/>
            <a:r>
              <a:rPr lang="es-ES" altLang="es-ES" sz="2800">
                <a:latin typeface="Arial" panose="020B0604020202020204" pitchFamily="34" charset="0"/>
                <a:cs typeface="Arial" panose="020B0604020202020204" pitchFamily="34" charset="0"/>
              </a:rPr>
              <a:t>El </a:t>
            </a:r>
            <a:r>
              <a:rPr lang="es-ES" altLang="es-ES" sz="2800" b="1">
                <a:latin typeface="Arial" panose="020B0604020202020204" pitchFamily="34" charset="0"/>
                <a:cs typeface="Arial" panose="020B0604020202020204" pitchFamily="34" charset="0"/>
              </a:rPr>
              <a:t>alcance</a:t>
            </a:r>
            <a:r>
              <a:rPr lang="es-ES" altLang="es-ES" sz="2800">
                <a:latin typeface="Arial" panose="020B0604020202020204" pitchFamily="34" charset="0"/>
                <a:cs typeface="Arial" panose="020B0604020202020204" pitchFamily="34" charset="0"/>
              </a:rPr>
              <a:t> es el resultado de restar la cantidad de ingresos con la cantidad de gastos. Si resulta positiva quiere decir que el mayordomo debe reintegrar esa cantidad a la cofradía, puesto que se trata de limosnas que no se han gastado.</a:t>
            </a:r>
          </a:p>
          <a:p>
            <a:pPr algn="just"/>
            <a:endParaRPr lang="es-ES" altLang="es-ES" sz="2800">
              <a:latin typeface="Arial" panose="020B0604020202020204" pitchFamily="34" charset="0"/>
              <a:cs typeface="Arial" panose="020B0604020202020204" pitchFamily="34" charset="0"/>
            </a:endParaRPr>
          </a:p>
          <a:p>
            <a:pPr algn="just"/>
            <a:r>
              <a:rPr lang="es-ES" altLang="es-ES" sz="2800">
                <a:latin typeface="Arial" panose="020B0604020202020204" pitchFamily="34" charset="0"/>
                <a:cs typeface="Arial" panose="020B0604020202020204" pitchFamily="34" charset="0"/>
              </a:rPr>
              <a:t>Tanto en la evolución de la comparativa de ingresos/gastos del S. XVII como en la del S. XVIII </a:t>
            </a:r>
            <a:r>
              <a:rPr lang="es-ES" altLang="es-ES" sz="2800" b="1">
                <a:latin typeface="Arial" panose="020B0604020202020204" pitchFamily="34" charset="0"/>
                <a:cs typeface="Arial" panose="020B0604020202020204" pitchFamily="34" charset="0"/>
              </a:rPr>
              <a:t>parece a primera vista que la capacidad económica de la cofradía crece según avanza el tiempo</a:t>
            </a:r>
            <a:r>
              <a:rPr lang="es-ES" altLang="es-ES" sz="2800">
                <a:latin typeface="Arial" panose="020B0604020202020204" pitchFamily="34" charset="0"/>
                <a:cs typeface="Arial" panose="020B0604020202020204" pitchFamily="34" charset="0"/>
              </a:rPr>
              <a:t>.</a:t>
            </a:r>
          </a:p>
          <a:p>
            <a:pPr algn="just"/>
            <a:endParaRPr lang="es-ES" altLang="es-ES" sz="2800">
              <a:latin typeface="Arial" panose="020B0604020202020204" pitchFamily="34" charset="0"/>
              <a:cs typeface="Arial" panose="020B0604020202020204" pitchFamily="34" charset="0"/>
            </a:endParaRPr>
          </a:p>
          <a:p>
            <a:pPr algn="just"/>
            <a:r>
              <a:rPr lang="es-ES" altLang="es-ES" sz="2800">
                <a:latin typeface="Arial" panose="020B0604020202020204" pitchFamily="34" charset="0"/>
                <a:cs typeface="Arial" panose="020B0604020202020204" pitchFamily="34" charset="0"/>
              </a:rPr>
              <a:t>La realidad es que en las cuentas se arrastran las </a:t>
            </a:r>
            <a:r>
              <a:rPr lang="es-ES" altLang="es-ES" sz="2800" b="1">
                <a:latin typeface="Arial" panose="020B0604020202020204" pitchFamily="34" charset="0"/>
                <a:cs typeface="Arial" panose="020B0604020202020204" pitchFamily="34" charset="0"/>
              </a:rPr>
              <a:t>deudas acumuladas de los mayordomos anteriores</a:t>
            </a:r>
            <a:r>
              <a:rPr lang="es-ES" altLang="es-ES" sz="2800">
                <a:latin typeface="Arial" panose="020B0604020202020204" pitchFamily="34" charset="0"/>
                <a:cs typeface="Arial" panose="020B0604020202020204" pitchFamily="34" charset="0"/>
              </a:rPr>
              <a:t> que no acaban de reintegrarla a la cofradía y se suma en la cuenta siguiente.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uadroTexto 1">
            <a:extLst>
              <a:ext uri="{FF2B5EF4-FFF2-40B4-BE49-F238E27FC236}">
                <a16:creationId xmlns:a16="http://schemas.microsoft.com/office/drawing/2014/main" id="{ED1EF6AA-BEEF-4F22-B6C8-4982E2381608}"/>
              </a:ext>
            </a:extLst>
          </p:cNvPr>
          <p:cNvSpPr txBox="1">
            <a:spLocks noChangeArrowheads="1"/>
          </p:cNvSpPr>
          <p:nvPr/>
        </p:nvSpPr>
        <p:spPr bwMode="auto">
          <a:xfrm>
            <a:off x="0" y="14288"/>
            <a:ext cx="1219200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ES" altLang="es-ES" sz="4400">
                <a:latin typeface="Arial" panose="020B0604020202020204" pitchFamily="34" charset="0"/>
                <a:cs typeface="Arial" panose="020B0604020202020204" pitchFamily="34" charset="0"/>
              </a:rPr>
              <a:t>Hacia 1536 se produce el </a:t>
            </a:r>
            <a:r>
              <a:rPr lang="es-ES" altLang="es-ES" sz="4400" b="1">
                <a:latin typeface="Arial" panose="020B0604020202020204" pitchFamily="34" charset="0"/>
                <a:cs typeface="Arial" panose="020B0604020202020204" pitchFamily="34" charset="0"/>
              </a:rPr>
              <a:t>despegue económico de Tejina gracias a la exportación de vinos </a:t>
            </a:r>
            <a:r>
              <a:rPr lang="es-ES" altLang="es-ES" sz="4400">
                <a:latin typeface="Arial" panose="020B0604020202020204" pitchFamily="34" charset="0"/>
                <a:cs typeface="Arial" panose="020B0604020202020204" pitchFamily="34" charset="0"/>
              </a:rPr>
              <a:t>procedentes del auge de una viticultura de regadío. La familia Gómez prospera dentro de este contexto económico durante la primera mitad del S. XVI lo que les lleva a patrocinar la construcción de la ermita y a la inversión en productos suntuarios, como eran la compra de telas.</a:t>
            </a:r>
          </a:p>
          <a:p>
            <a:pPr algn="just"/>
            <a:endParaRPr lang="es-ES" altLang="es-ES" sz="2000">
              <a:latin typeface="Arial" panose="020B0604020202020204" pitchFamily="34" charset="0"/>
              <a:cs typeface="Arial" panose="020B0604020202020204" pitchFamily="34" charset="0"/>
            </a:endParaRPr>
          </a:p>
          <a:p>
            <a:pPr algn="just"/>
            <a:r>
              <a:rPr lang="es-ES" altLang="es-ES" sz="2000">
                <a:latin typeface="Arial" panose="020B0604020202020204" pitchFamily="34" charset="0"/>
                <a:cs typeface="Arial" panose="020B0604020202020204" pitchFamily="34" charset="0"/>
              </a:rPr>
              <a:t>Francisco Báez Hernández, La Comarca de Tegueste (1497-1550) Tegueste 2006.</a:t>
            </a:r>
            <a:endParaRPr lang="es-ES" altLang="es-ES" sz="2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agen 1">
            <a:extLst>
              <a:ext uri="{FF2B5EF4-FFF2-40B4-BE49-F238E27FC236}">
                <a16:creationId xmlns:a16="http://schemas.microsoft.com/office/drawing/2014/main" id="{BD62D280-5563-421A-A9D2-082A4EA6732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692275" y="0"/>
            <a:ext cx="9275763"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CuadroTexto 2">
            <a:extLst>
              <a:ext uri="{FF2B5EF4-FFF2-40B4-BE49-F238E27FC236}">
                <a16:creationId xmlns:a16="http://schemas.microsoft.com/office/drawing/2014/main" id="{BCEEAE8F-0F6A-4861-9205-779F7E62A464}"/>
              </a:ext>
            </a:extLst>
          </p:cNvPr>
          <p:cNvSpPr txBox="1">
            <a:spLocks noChangeArrowheads="1"/>
          </p:cNvSpPr>
          <p:nvPr/>
        </p:nvSpPr>
        <p:spPr bwMode="auto">
          <a:xfrm>
            <a:off x="0" y="5665788"/>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ES" altLang="es-ES" sz="2400">
                <a:latin typeface="Arial" panose="020B0604020202020204" pitchFamily="34" charset="0"/>
                <a:cs typeface="Arial" panose="020B0604020202020204" pitchFamily="34" charset="0"/>
              </a:rPr>
              <a:t>En la cuenta del mayordomo </a:t>
            </a:r>
            <a:r>
              <a:rPr lang="es-ES" altLang="es-ES" sz="2400" b="1">
                <a:latin typeface="Arial" panose="020B0604020202020204" pitchFamily="34" charset="0"/>
                <a:cs typeface="Arial" panose="020B0604020202020204" pitchFamily="34" charset="0"/>
              </a:rPr>
              <a:t>Antonio González </a:t>
            </a:r>
            <a:r>
              <a:rPr lang="es-ES" altLang="es-ES" sz="2400">
                <a:latin typeface="Arial" panose="020B0604020202020204" pitchFamily="34" charset="0"/>
                <a:cs typeface="Arial" panose="020B0604020202020204" pitchFamily="34" charset="0"/>
              </a:rPr>
              <a:t>(1696-1700) vemos como en los ingresos las deudas pendientes de cobro suponen el </a:t>
            </a:r>
            <a:r>
              <a:rPr lang="es-ES" altLang="es-ES" sz="2400" b="1">
                <a:latin typeface="Arial" panose="020B0604020202020204" pitchFamily="34" charset="0"/>
                <a:cs typeface="Arial" panose="020B0604020202020204" pitchFamily="34" charset="0"/>
              </a:rPr>
              <a:t>68% de los ingresos</a:t>
            </a:r>
            <a:r>
              <a:rPr lang="es-ES" altLang="es-ES" sz="2400">
                <a:latin typeface="Arial" panose="020B0604020202020204" pitchFamily="34" charset="0"/>
                <a:cs typeface="Arial" panose="020B0604020202020204" pitchFamily="34" charset="0"/>
              </a:rPr>
              <a:t>; y en los gastos suponen el </a:t>
            </a:r>
            <a:r>
              <a:rPr lang="es-ES" altLang="es-ES" sz="2400" b="1">
                <a:latin typeface="Arial" panose="020B0604020202020204" pitchFamily="34" charset="0"/>
                <a:cs typeface="Arial" panose="020B0604020202020204" pitchFamily="34" charset="0"/>
              </a:rPr>
              <a:t>64,5% del total</a:t>
            </a:r>
            <a:r>
              <a:rPr lang="es-ES" altLang="es-ES" sz="2400">
                <a:latin typeface="Arial" panose="020B0604020202020204" pitchFamily="34" charset="0"/>
                <a:cs typeface="Arial" panose="020B0604020202020204" pitchFamily="34" charset="0"/>
              </a:rP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agen 1">
            <a:extLst>
              <a:ext uri="{FF2B5EF4-FFF2-40B4-BE49-F238E27FC236}">
                <a16:creationId xmlns:a16="http://schemas.microsoft.com/office/drawing/2014/main" id="{FECA4D5C-8B10-48D6-B968-785554F4773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5676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CuadroTexto 3">
            <a:extLst>
              <a:ext uri="{FF2B5EF4-FFF2-40B4-BE49-F238E27FC236}">
                <a16:creationId xmlns:a16="http://schemas.microsoft.com/office/drawing/2014/main" id="{D1A25CAC-5021-40F9-8BD6-A21A5DF5B372}"/>
              </a:ext>
            </a:extLst>
          </p:cNvPr>
          <p:cNvSpPr txBox="1">
            <a:spLocks noChangeArrowheads="1"/>
          </p:cNvSpPr>
          <p:nvPr/>
        </p:nvSpPr>
        <p:spPr bwMode="auto">
          <a:xfrm>
            <a:off x="5676900" y="150813"/>
            <a:ext cx="65151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ES" altLang="es-ES" sz="2800">
                <a:latin typeface="Arial" panose="020B0604020202020204" pitchFamily="34" charset="0"/>
                <a:cs typeface="Arial" panose="020B0604020202020204" pitchFamily="34" charset="0"/>
              </a:rPr>
              <a:t>En la cuenta del mayordomo </a:t>
            </a:r>
            <a:r>
              <a:rPr lang="es-ES" altLang="es-ES" sz="2800" b="1">
                <a:latin typeface="Arial" panose="020B0604020202020204" pitchFamily="34" charset="0"/>
                <a:cs typeface="Arial" panose="020B0604020202020204" pitchFamily="34" charset="0"/>
              </a:rPr>
              <a:t>Juan Manuel Delgado</a:t>
            </a:r>
            <a:r>
              <a:rPr lang="es-ES" altLang="es-ES" sz="2800">
                <a:latin typeface="Arial" panose="020B0604020202020204" pitchFamily="34" charset="0"/>
                <a:cs typeface="Arial" panose="020B0604020202020204" pitchFamily="34" charset="0"/>
              </a:rPr>
              <a:t> (1798-1799) vemos como en los ingresos las deudas pendientes de cobro suponen el </a:t>
            </a:r>
            <a:r>
              <a:rPr lang="es-ES" altLang="es-ES" sz="2800" b="1">
                <a:latin typeface="Arial" panose="020B0604020202020204" pitchFamily="34" charset="0"/>
                <a:cs typeface="Arial" panose="020B0604020202020204" pitchFamily="34" charset="0"/>
              </a:rPr>
              <a:t>46,3% del total de los ingresos</a:t>
            </a:r>
            <a:r>
              <a:rPr lang="es-ES" altLang="es-ES" sz="2800">
                <a:latin typeface="Arial" panose="020B0604020202020204" pitchFamily="34" charset="0"/>
                <a:cs typeface="Arial" panose="020B0604020202020204" pitchFamily="34" charset="0"/>
              </a:rPr>
              <a:t>; y en los </a:t>
            </a:r>
            <a:r>
              <a:rPr lang="es-ES" altLang="es-ES" sz="2800" b="1">
                <a:latin typeface="Arial" panose="020B0604020202020204" pitchFamily="34" charset="0"/>
                <a:cs typeface="Arial" panose="020B0604020202020204" pitchFamily="34" charset="0"/>
              </a:rPr>
              <a:t>gastos suponen el 51,4% del total</a:t>
            </a:r>
            <a:r>
              <a:rPr lang="es-ES" altLang="es-ES" sz="2800">
                <a:latin typeface="Arial" panose="020B0604020202020204" pitchFamily="34" charset="0"/>
                <a:cs typeface="Arial" panose="020B0604020202020204" pitchFamily="34" charset="0"/>
              </a:rPr>
              <a:t>.</a:t>
            </a:r>
          </a:p>
          <a:p>
            <a:pPr algn="just"/>
            <a:endParaRPr lang="es-ES" altLang="es-ES" sz="2800">
              <a:latin typeface="Arial" panose="020B0604020202020204" pitchFamily="34" charset="0"/>
              <a:cs typeface="Arial" panose="020B0604020202020204" pitchFamily="34" charset="0"/>
            </a:endParaRPr>
          </a:p>
          <a:p>
            <a:pPr algn="just"/>
            <a:r>
              <a:rPr lang="es-ES" altLang="es-ES" sz="2800">
                <a:latin typeface="Arial" panose="020B0604020202020204" pitchFamily="34" charset="0"/>
                <a:cs typeface="Arial" panose="020B0604020202020204" pitchFamily="34" charset="0"/>
              </a:rPr>
              <a:t>Así que podemos apreciar como los alcances efectuados por los mayordomos supondrán un lastre económico para las cofradías.</a:t>
            </a:r>
          </a:p>
          <a:p>
            <a:pPr algn="just"/>
            <a:endParaRPr lang="es-ES" altLang="es-ES" sz="2800">
              <a:latin typeface="Arial" panose="020B0604020202020204" pitchFamily="34" charset="0"/>
              <a:cs typeface="Arial" panose="020B0604020202020204" pitchFamily="34" charset="0"/>
            </a:endParaRPr>
          </a:p>
          <a:p>
            <a:pPr algn="just"/>
            <a:r>
              <a:rPr lang="es-ES" altLang="es-ES" sz="2800">
                <a:latin typeface="Arial" panose="020B0604020202020204" pitchFamily="34" charset="0"/>
                <a:cs typeface="Arial" panose="020B0604020202020204" pitchFamily="34" charset="0"/>
              </a:rPr>
              <a:t>Los visitadores tratarán de remediarlo mandando que se hagan las cuentas anuales y que se paguen las deudas.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uadroTexto 1">
            <a:extLst>
              <a:ext uri="{FF2B5EF4-FFF2-40B4-BE49-F238E27FC236}">
                <a16:creationId xmlns:a16="http://schemas.microsoft.com/office/drawing/2014/main" id="{11B08CF6-2488-47CC-92E5-CC4D11C85DCB}"/>
              </a:ext>
            </a:extLst>
          </p:cNvPr>
          <p:cNvSpPr txBox="1">
            <a:spLocks noChangeArrowheads="1"/>
          </p:cNvSpPr>
          <p:nvPr/>
        </p:nvSpPr>
        <p:spPr bwMode="auto">
          <a:xfrm>
            <a:off x="0" y="0"/>
            <a:ext cx="12192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4000">
                <a:latin typeface="Arial" panose="020B0604020202020204" pitchFamily="34" charset="0"/>
                <a:cs typeface="Arial" panose="020B0604020202020204" pitchFamily="34" charset="0"/>
              </a:rPr>
              <a:t>Los libros durante el S. XIX</a:t>
            </a:r>
          </a:p>
          <a:p>
            <a:pPr algn="ctr"/>
            <a:endParaRPr lang="es-ES" altLang="es-ES" sz="3000">
              <a:latin typeface="Arial" panose="020B0604020202020204" pitchFamily="34" charset="0"/>
              <a:cs typeface="Arial" panose="020B0604020202020204" pitchFamily="34" charset="0"/>
            </a:endParaRPr>
          </a:p>
          <a:p>
            <a:pPr algn="just"/>
            <a:r>
              <a:rPr lang="es-ES" altLang="es-ES" sz="3000">
                <a:latin typeface="Arial" panose="020B0604020202020204" pitchFamily="34" charset="0"/>
                <a:cs typeface="Arial" panose="020B0604020202020204" pitchFamily="34" charset="0"/>
              </a:rPr>
              <a:t>Durante el S. XIX las cuentas se simplifican bastante hasta que a partir del año 1828 dejan de existir.</a:t>
            </a:r>
          </a:p>
          <a:p>
            <a:pPr algn="just"/>
            <a:r>
              <a:rPr lang="es-ES" altLang="es-ES" sz="3000">
                <a:latin typeface="Arial" panose="020B0604020202020204" pitchFamily="34" charset="0"/>
                <a:cs typeface="Arial" panose="020B0604020202020204" pitchFamily="34" charset="0"/>
              </a:rPr>
              <a:t>En el año de 1823 se nos dice que no se salió a pedir </a:t>
            </a:r>
            <a:r>
              <a:rPr lang="es-ES" altLang="es-ES" sz="3000" i="1">
                <a:latin typeface="Arial" panose="020B0604020202020204" pitchFamily="34" charset="0"/>
                <a:cs typeface="Arial" panose="020B0604020202020204" pitchFamily="34" charset="0"/>
              </a:rPr>
              <a:t>“porque mandaron quitar la pedida”.</a:t>
            </a:r>
          </a:p>
          <a:p>
            <a:pPr algn="just"/>
            <a:endParaRPr lang="es-ES" altLang="es-ES" sz="2000">
              <a:latin typeface="Arial" panose="020B0604020202020204" pitchFamily="34" charset="0"/>
              <a:cs typeface="Arial" panose="020B0604020202020204" pitchFamily="34" charset="0"/>
            </a:endParaRPr>
          </a:p>
          <a:p>
            <a:pPr algn="just"/>
            <a:r>
              <a:rPr lang="es-ES" altLang="es-ES" sz="3000">
                <a:latin typeface="Arial" panose="020B0604020202020204" pitchFamily="34" charset="0"/>
                <a:cs typeface="Arial" panose="020B0604020202020204" pitchFamily="34" charset="0"/>
              </a:rPr>
              <a:t>Destaca el acuerdo que se adopta el </a:t>
            </a:r>
            <a:r>
              <a:rPr lang="es-ES" altLang="es-ES" sz="3000" b="1">
                <a:latin typeface="Arial" panose="020B0604020202020204" pitchFamily="34" charset="0"/>
                <a:cs typeface="Arial" panose="020B0604020202020204" pitchFamily="34" charset="0"/>
              </a:rPr>
              <a:t>25 de mayo de 1851</a:t>
            </a:r>
            <a:r>
              <a:rPr lang="es-ES" altLang="es-ES" sz="3000">
                <a:latin typeface="Arial" panose="020B0604020202020204" pitchFamily="34" charset="0"/>
                <a:cs typeface="Arial" panose="020B0604020202020204" pitchFamily="34" charset="0"/>
              </a:rPr>
              <a:t>, un año después de perder el ayuntamiento propio de Tejina, por el cual los hermanos deciden aportar un peso anual para sostener económicamente la cofradía. Tres años después el </a:t>
            </a:r>
            <a:r>
              <a:rPr lang="es-ES" altLang="es-ES" sz="3000" b="1">
                <a:latin typeface="Arial" panose="020B0604020202020204" pitchFamily="34" charset="0"/>
                <a:cs typeface="Arial" panose="020B0604020202020204" pitchFamily="34" charset="0"/>
              </a:rPr>
              <a:t>15 de enero de 1854 </a:t>
            </a:r>
            <a:r>
              <a:rPr lang="es-ES" altLang="es-ES" sz="3000">
                <a:latin typeface="Arial" panose="020B0604020202020204" pitchFamily="34" charset="0"/>
                <a:cs typeface="Arial" panose="020B0604020202020204" pitchFamily="34" charset="0"/>
              </a:rPr>
              <a:t>acuerdan dejar sin valor lo anterior ya que </a:t>
            </a:r>
            <a:r>
              <a:rPr lang="es-ES" altLang="es-ES" sz="3000" i="1">
                <a:latin typeface="Arial" panose="020B0604020202020204" pitchFamily="34" charset="0"/>
                <a:cs typeface="Arial" panose="020B0604020202020204" pitchFamily="34" charset="0"/>
              </a:rPr>
              <a:t>“la escasez en que se hallan”</a:t>
            </a:r>
            <a:r>
              <a:rPr lang="es-ES" altLang="es-ES" sz="3000">
                <a:latin typeface="Arial" panose="020B0604020202020204" pitchFamily="34" charset="0"/>
                <a:cs typeface="Arial" panose="020B0604020202020204" pitchFamily="34" charset="0"/>
              </a:rPr>
              <a:t> no les permite aportar dinero con esa regularidad.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EE9A51-43AE-4B25-96C7-F93343102C65}"/>
              </a:ext>
            </a:extLst>
          </p:cNvPr>
          <p:cNvSpPr txBox="1"/>
          <p:nvPr/>
        </p:nvSpPr>
        <p:spPr>
          <a:xfrm>
            <a:off x="0" y="0"/>
            <a:ext cx="12192000" cy="6832600"/>
          </a:xfrm>
          <a:prstGeom prst="rect">
            <a:avLst/>
          </a:prstGeom>
          <a:noFill/>
        </p:spPr>
        <p:txBody>
          <a:bodyPr>
            <a:spAutoFit/>
          </a:bodyPr>
          <a:lstStyle/>
          <a:p>
            <a:pPr algn="ctr">
              <a:defRPr/>
            </a:pPr>
            <a:r>
              <a:rPr lang="es-ES" sz="4000" dirty="0">
                <a:latin typeface="Arial" panose="020B0604020202020204" pitchFamily="34" charset="0"/>
                <a:cs typeface="Arial" panose="020B0604020202020204" pitchFamily="34" charset="0"/>
              </a:rPr>
              <a:t>Extinción legal de la cofradía (1855)</a:t>
            </a:r>
          </a:p>
          <a:p>
            <a:pPr algn="just">
              <a:defRPr/>
            </a:pPr>
            <a:endParaRPr lang="es-ES" sz="2000" dirty="0">
              <a:latin typeface="Arial" panose="020B0604020202020204" pitchFamily="34" charset="0"/>
              <a:cs typeface="Arial" panose="020B0604020202020204" pitchFamily="34" charset="0"/>
            </a:endParaRPr>
          </a:p>
          <a:p>
            <a:pPr algn="just">
              <a:defRPr/>
            </a:pPr>
            <a:r>
              <a:rPr lang="es-ES" sz="2600" dirty="0">
                <a:latin typeface="Arial" panose="020B0604020202020204" pitchFamily="34" charset="0"/>
                <a:cs typeface="Arial" panose="020B0604020202020204" pitchFamily="34" charset="0"/>
              </a:rPr>
              <a:t>El S. XIX supone la llegada del liberalismo a la política española. A partir de 1833, con la muerte de Fernando VII, se abre un nuevo periodo que supondrá el ascenso de los liberales con el objetivos de:</a:t>
            </a:r>
          </a:p>
          <a:p>
            <a:pPr algn="just">
              <a:defRPr/>
            </a:pPr>
            <a:endParaRPr lang="es-ES" sz="20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defRPr/>
            </a:pPr>
            <a:r>
              <a:rPr lang="es-ES" sz="2600" dirty="0">
                <a:latin typeface="Arial" panose="020B0604020202020204" pitchFamily="34" charset="0"/>
                <a:cs typeface="Arial" panose="020B0604020202020204" pitchFamily="34" charset="0"/>
              </a:rPr>
              <a:t>Desamortizar los bienes eclesiásticos (eliminación del diezmo).</a:t>
            </a:r>
          </a:p>
          <a:p>
            <a:pPr marL="457200" indent="-457200" algn="just">
              <a:buFont typeface="Arial" panose="020B0604020202020204" pitchFamily="34" charset="0"/>
              <a:buChar char="•"/>
              <a:defRPr/>
            </a:pPr>
            <a:r>
              <a:rPr lang="es-ES" sz="2600" dirty="0">
                <a:latin typeface="Arial" panose="020B0604020202020204" pitchFamily="34" charset="0"/>
                <a:cs typeface="Arial" panose="020B0604020202020204" pitchFamily="34" charset="0"/>
              </a:rPr>
              <a:t>Control de las instituciones religiosas (cofradías y hermandades).</a:t>
            </a:r>
          </a:p>
          <a:p>
            <a:pPr marL="457200" indent="-457200" algn="just">
              <a:buFont typeface="Arial" panose="020B0604020202020204" pitchFamily="34" charset="0"/>
              <a:buChar char="•"/>
              <a:defRPr/>
            </a:pPr>
            <a:endParaRPr lang="es-ES" sz="2000" dirty="0">
              <a:latin typeface="Arial" panose="020B0604020202020204" pitchFamily="34" charset="0"/>
              <a:cs typeface="Arial" panose="020B0604020202020204" pitchFamily="34" charset="0"/>
            </a:endParaRPr>
          </a:p>
          <a:p>
            <a:pPr algn="just">
              <a:defRPr/>
            </a:pPr>
            <a:r>
              <a:rPr lang="es-ES" sz="2600" u="sng" dirty="0">
                <a:latin typeface="Arial" panose="020B0604020202020204" pitchFamily="34" charset="0"/>
                <a:cs typeface="Arial" panose="020B0604020202020204" pitchFamily="34" charset="0"/>
              </a:rPr>
              <a:t>Real Decreto 29 julio 1837</a:t>
            </a:r>
            <a:r>
              <a:rPr lang="es-ES" sz="2600" dirty="0">
                <a:latin typeface="Arial" panose="020B0604020202020204" pitchFamily="34" charset="0"/>
                <a:cs typeface="Arial" panose="020B0604020202020204" pitchFamily="34" charset="0"/>
              </a:rPr>
              <a:t>: abolición de diezmos y nacionalización bienes del clero. Se teoriza sobre una renta que sustente al clero secular (culto y clero).</a:t>
            </a:r>
            <a:endParaRPr lang="es-ES" sz="3000" dirty="0">
              <a:latin typeface="Arial" panose="020B0604020202020204" pitchFamily="34" charset="0"/>
              <a:cs typeface="Arial" panose="020B0604020202020204" pitchFamily="34" charset="0"/>
            </a:endParaRPr>
          </a:p>
          <a:p>
            <a:pPr algn="just">
              <a:defRPr/>
            </a:pPr>
            <a:r>
              <a:rPr lang="es-ES" sz="2600" u="sng" dirty="0">
                <a:latin typeface="Arial" panose="020B0604020202020204" pitchFamily="34" charset="0"/>
                <a:cs typeface="Arial" panose="020B0604020202020204" pitchFamily="34" charset="0"/>
              </a:rPr>
              <a:t>Real Decreto 2 septiembre 1841:</a:t>
            </a:r>
            <a:r>
              <a:rPr lang="es-ES" sz="2600" dirty="0">
                <a:latin typeface="Arial" panose="020B0604020202020204" pitchFamily="34" charset="0"/>
                <a:cs typeface="Arial" panose="020B0604020202020204" pitchFamily="34" charset="0"/>
              </a:rPr>
              <a:t> pone en la práctica la desamortización y articula la dotación del culto y clero.</a:t>
            </a:r>
          </a:p>
          <a:p>
            <a:pPr algn="just">
              <a:defRPr/>
            </a:pPr>
            <a:r>
              <a:rPr lang="es-ES" sz="2600" u="sng" dirty="0">
                <a:latin typeface="Arial" panose="020B0604020202020204" pitchFamily="34" charset="0"/>
                <a:cs typeface="Arial" panose="020B0604020202020204" pitchFamily="34" charset="0"/>
              </a:rPr>
              <a:t>Real Decreto 18 noviembre 1841:</a:t>
            </a:r>
            <a:r>
              <a:rPr lang="es-ES" sz="2600" dirty="0">
                <a:latin typeface="Arial" panose="020B0604020202020204" pitchFamily="34" charset="0"/>
                <a:cs typeface="Arial" panose="020B0604020202020204" pitchFamily="34" charset="0"/>
              </a:rPr>
              <a:t> se decreta el cese de toda cofradía que no tenga autorización del gobierno.</a:t>
            </a:r>
          </a:p>
          <a:p>
            <a:pPr algn="just">
              <a:defRPr/>
            </a:pPr>
            <a:r>
              <a:rPr lang="es-ES" sz="2600" u="sng" dirty="0">
                <a:latin typeface="Arial" panose="020B0604020202020204" pitchFamily="34" charset="0"/>
                <a:cs typeface="Arial" panose="020B0604020202020204" pitchFamily="34" charset="0"/>
              </a:rPr>
              <a:t>Real Decreto 3 abril 1845:</a:t>
            </a:r>
            <a:r>
              <a:rPr lang="es-ES" sz="2600" dirty="0">
                <a:latin typeface="Arial" panose="020B0604020202020204" pitchFamily="34" charset="0"/>
                <a:cs typeface="Arial" panose="020B0604020202020204" pitchFamily="34" charset="0"/>
              </a:rPr>
              <a:t> se devuelven los bienes al clero y la Constitución aprueba el impuesto de culto y clero.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uadroTexto 1">
            <a:extLst>
              <a:ext uri="{FF2B5EF4-FFF2-40B4-BE49-F238E27FC236}">
                <a16:creationId xmlns:a16="http://schemas.microsoft.com/office/drawing/2014/main" id="{BB43BC85-FB1E-486D-A0D6-60807199B29B}"/>
              </a:ext>
            </a:extLst>
          </p:cNvPr>
          <p:cNvSpPr txBox="1">
            <a:spLocks noChangeArrowheads="1"/>
          </p:cNvSpPr>
          <p:nvPr/>
        </p:nvSpPr>
        <p:spPr bwMode="auto">
          <a:xfrm>
            <a:off x="0" y="0"/>
            <a:ext cx="12192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4000">
                <a:latin typeface="Arial" panose="020B0604020202020204" pitchFamily="34" charset="0"/>
                <a:cs typeface="Arial" panose="020B0604020202020204" pitchFamily="34" charset="0"/>
              </a:rPr>
              <a:t>Extinción legal de la cofradía (1855)</a:t>
            </a:r>
          </a:p>
          <a:p>
            <a:pPr algn="just"/>
            <a:endParaRPr lang="es-ES" altLang="es-ES" sz="2000">
              <a:latin typeface="Arial" panose="020B0604020202020204" pitchFamily="34" charset="0"/>
              <a:cs typeface="Arial" panose="020B0604020202020204" pitchFamily="34" charset="0"/>
            </a:endParaRPr>
          </a:p>
          <a:p>
            <a:pPr algn="just"/>
            <a:r>
              <a:rPr lang="es-ES" altLang="es-ES" sz="2600" u="sng">
                <a:latin typeface="Arial" panose="020B0604020202020204" pitchFamily="34" charset="0"/>
                <a:cs typeface="Arial" panose="020B0604020202020204" pitchFamily="34" charset="0"/>
              </a:rPr>
              <a:t>Real Decreto 17 abril 1854: </a:t>
            </a:r>
            <a:r>
              <a:rPr lang="es-ES" altLang="es-ES" sz="2600">
                <a:latin typeface="Arial" panose="020B0604020202020204" pitchFamily="34" charset="0"/>
                <a:cs typeface="Arial" panose="020B0604020202020204" pitchFamily="34" charset="0"/>
              </a:rPr>
              <a:t>obliga a los obispos a remitir al ministerio el listado de las cofradías y hermandades erigidas sin autorización (Real Cédula).</a:t>
            </a:r>
          </a:p>
          <a:p>
            <a:pPr algn="just"/>
            <a:r>
              <a:rPr lang="es-ES" altLang="es-ES" sz="2600" u="sng">
                <a:latin typeface="Arial" panose="020B0604020202020204" pitchFamily="34" charset="0"/>
                <a:cs typeface="Arial" panose="020B0604020202020204" pitchFamily="34" charset="0"/>
              </a:rPr>
              <a:t>Ley General de Desamortización de 21 de mayo 1855:</a:t>
            </a:r>
            <a:r>
              <a:rPr lang="es-ES" altLang="es-ES" sz="2600">
                <a:latin typeface="Arial" panose="020B0604020202020204" pitchFamily="34" charset="0"/>
                <a:cs typeface="Arial" panose="020B0604020202020204" pitchFamily="34" charset="0"/>
              </a:rPr>
              <a:t> supone poner en venta los bienes de las cofradías religiosas.</a:t>
            </a:r>
          </a:p>
          <a:p>
            <a:pPr algn="just"/>
            <a:endParaRPr lang="es-ES" altLang="es-ES" sz="1000">
              <a:latin typeface="Arial" panose="020B0604020202020204" pitchFamily="34" charset="0"/>
              <a:cs typeface="Arial" panose="020B0604020202020204" pitchFamily="34" charset="0"/>
            </a:endParaRPr>
          </a:p>
          <a:p>
            <a:pPr algn="just"/>
            <a:r>
              <a:rPr lang="es-ES" altLang="es-ES" sz="2600">
                <a:latin typeface="Arial" panose="020B0604020202020204" pitchFamily="34" charset="0"/>
                <a:cs typeface="Arial" panose="020B0604020202020204" pitchFamily="34" charset="0"/>
              </a:rPr>
              <a:t>Esto conlleva la disolución legal de la cofradía del Santísimo Sacramento en Tejina. El 29 de abril de 1855 se comunica el Real Decreto a los hermanos que tratan de recaudar dinero para obtener la Real Cédula. </a:t>
            </a:r>
            <a:r>
              <a:rPr lang="es-ES" altLang="es-ES" sz="2600" b="1">
                <a:latin typeface="Arial" panose="020B0604020202020204" pitchFamily="34" charset="0"/>
                <a:cs typeface="Arial" panose="020B0604020202020204" pitchFamily="34" charset="0"/>
              </a:rPr>
              <a:t>El 21 de mayo de 1855 el cura Rafael Gutiérrez y González decreta el cese de la cofradía</a:t>
            </a:r>
            <a:r>
              <a:rPr lang="es-ES" altLang="es-ES" sz="2600">
                <a:latin typeface="Arial" panose="020B0604020202020204" pitchFamily="34" charset="0"/>
                <a:cs typeface="Arial" panose="020B0604020202020204" pitchFamily="34" charset="0"/>
              </a:rPr>
              <a:t>.</a:t>
            </a:r>
          </a:p>
          <a:p>
            <a:pPr algn="just"/>
            <a:endParaRPr lang="es-ES" altLang="es-ES" sz="1000">
              <a:latin typeface="Arial" panose="020B0604020202020204" pitchFamily="34" charset="0"/>
              <a:cs typeface="Arial" panose="020B0604020202020204" pitchFamily="34" charset="0"/>
            </a:endParaRPr>
          </a:p>
          <a:p>
            <a:pPr algn="just"/>
            <a:r>
              <a:rPr lang="es-ES" altLang="es-ES" sz="2600">
                <a:latin typeface="Arial" panose="020B0604020202020204" pitchFamily="34" charset="0"/>
                <a:cs typeface="Arial" panose="020B0604020202020204" pitchFamily="34" charset="0"/>
              </a:rPr>
              <a:t>Entendemos que desde este momento la cofradía deja de funcionar </a:t>
            </a:r>
            <a:r>
              <a:rPr lang="es-ES" altLang="es-ES" sz="2600" i="1">
                <a:latin typeface="Arial" panose="020B0604020202020204" pitchFamily="34" charset="0"/>
                <a:cs typeface="Arial" panose="020B0604020202020204" pitchFamily="34" charset="0"/>
              </a:rPr>
              <a:t>“legalmente”</a:t>
            </a:r>
            <a:r>
              <a:rPr lang="es-ES" altLang="es-ES" sz="2600">
                <a:latin typeface="Arial" panose="020B0604020202020204" pitchFamily="34" charset="0"/>
                <a:cs typeface="Arial" panose="020B0604020202020204" pitchFamily="34" charset="0"/>
              </a:rPr>
              <a:t> aunque </a:t>
            </a:r>
            <a:r>
              <a:rPr lang="es-ES" altLang="es-ES" sz="2600" b="1">
                <a:latin typeface="Arial" panose="020B0604020202020204" pitchFamily="34" charset="0"/>
                <a:cs typeface="Arial" panose="020B0604020202020204" pitchFamily="34" charset="0"/>
              </a:rPr>
              <a:t>sigue reuniéndose de forma extraoficial e imaginamos que seguirán participando en las festividades religiosas dentro de sus posibilidades </a:t>
            </a:r>
            <a:r>
              <a:rPr lang="es-ES" altLang="es-ES" sz="2600">
                <a:latin typeface="Arial" panose="020B0604020202020204" pitchFamily="34" charset="0"/>
                <a:cs typeface="Arial" panose="020B0604020202020204" pitchFamily="34" charset="0"/>
              </a:rPr>
              <a:t>(acuerdo de 3 de marzo de 1872 con el cura Eduardo de Mesa sobre los alquileres de cera).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uadroTexto 1">
            <a:extLst>
              <a:ext uri="{FF2B5EF4-FFF2-40B4-BE49-F238E27FC236}">
                <a16:creationId xmlns:a16="http://schemas.microsoft.com/office/drawing/2014/main" id="{467FED68-9AD5-4F5E-B9C2-7AACD2F85A9E}"/>
              </a:ext>
            </a:extLst>
          </p:cNvPr>
          <p:cNvSpPr txBox="1">
            <a:spLocks noChangeArrowheads="1"/>
          </p:cNvSpPr>
          <p:nvPr/>
        </p:nvSpPr>
        <p:spPr bwMode="auto">
          <a:xfrm>
            <a:off x="0" y="2155825"/>
            <a:ext cx="1219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9600">
                <a:latin typeface="Arial" panose="020B0604020202020204" pitchFamily="34" charset="0"/>
                <a:cs typeface="Arial" panose="020B0604020202020204" pitchFamily="34" charset="0"/>
              </a:rPr>
              <a:t>ÉPOCA MODERNA</a:t>
            </a:r>
            <a:endParaRPr lang="es-ES" altLang="es-ES" sz="96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4778C-93F8-41AE-A93D-B23E5812C4BF}"/>
              </a:ext>
            </a:extLst>
          </p:cNvPr>
          <p:cNvSpPr txBox="1"/>
          <p:nvPr/>
        </p:nvSpPr>
        <p:spPr>
          <a:xfrm>
            <a:off x="0" y="0"/>
            <a:ext cx="12192000" cy="6616700"/>
          </a:xfrm>
          <a:prstGeom prst="rect">
            <a:avLst/>
          </a:prstGeom>
          <a:noFill/>
        </p:spPr>
        <p:txBody>
          <a:bodyPr>
            <a:spAutoFit/>
          </a:bodyPr>
          <a:lstStyle/>
          <a:p>
            <a:pPr algn="ctr">
              <a:defRPr/>
            </a:pPr>
            <a:r>
              <a:rPr lang="es-ES" sz="4000" dirty="0">
                <a:latin typeface="Arial" panose="020B0604020202020204" pitchFamily="34" charset="0"/>
                <a:cs typeface="Arial" panose="020B0604020202020204" pitchFamily="34" charset="0"/>
              </a:rPr>
              <a:t>Refundación de la cofradía (1900)</a:t>
            </a:r>
          </a:p>
          <a:p>
            <a:pPr algn="just">
              <a:defRPr/>
            </a:pPr>
            <a:endParaRPr lang="es-ES" sz="2000" dirty="0">
              <a:latin typeface="Arial" panose="020B0604020202020204" pitchFamily="34" charset="0"/>
              <a:cs typeface="Arial" panose="020B0604020202020204" pitchFamily="34" charset="0"/>
            </a:endParaRPr>
          </a:p>
          <a:p>
            <a:pPr algn="just">
              <a:defRPr/>
            </a:pPr>
            <a:r>
              <a:rPr lang="es-ES" sz="2800" dirty="0">
                <a:latin typeface="Arial" panose="020B0604020202020204" pitchFamily="34" charset="0"/>
                <a:cs typeface="Arial" panose="020B0604020202020204" pitchFamily="34" charset="0"/>
              </a:rPr>
              <a:t>Acuerdo del 4 de enero de 1900, se reúne un grupo de vecinos con la intención de refundar la cofradía bajo el mandato del cura Santiago Izquierdo Hernández:</a:t>
            </a:r>
          </a:p>
          <a:p>
            <a:pPr algn="just">
              <a:defRPr/>
            </a:pPr>
            <a:endParaRPr lang="es-ES"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defRPr/>
            </a:pPr>
            <a:r>
              <a:rPr lang="es-ES" sz="2800" dirty="0">
                <a:latin typeface="Arial" panose="020B0604020202020204" pitchFamily="34" charset="0"/>
                <a:cs typeface="Arial" panose="020B0604020202020204" pitchFamily="34" charset="0"/>
              </a:rPr>
              <a:t>Continuidad respecto a lo anterior (el acuerdo se encuentra en el mismo libro).</a:t>
            </a:r>
          </a:p>
          <a:p>
            <a:pPr marL="457200" indent="-457200" algn="just">
              <a:buFont typeface="Arial" panose="020B0604020202020204" pitchFamily="34" charset="0"/>
              <a:buChar char="•"/>
              <a:defRPr/>
            </a:pPr>
            <a:r>
              <a:rPr lang="es-ES" sz="2800" dirty="0">
                <a:latin typeface="Arial" panose="020B0604020202020204" pitchFamily="34" charset="0"/>
                <a:cs typeface="Arial" panose="020B0604020202020204" pitchFamily="34" charset="0"/>
              </a:rPr>
              <a:t>Se elige hermano mayor a Felipe del Castillo y González.</a:t>
            </a:r>
          </a:p>
          <a:p>
            <a:pPr marL="457200" indent="-457200" algn="just">
              <a:buFont typeface="Arial" panose="020B0604020202020204" pitchFamily="34" charset="0"/>
              <a:buChar char="•"/>
              <a:defRPr/>
            </a:pPr>
            <a:r>
              <a:rPr lang="es-ES" sz="2800" dirty="0">
                <a:latin typeface="Arial" panose="020B0604020202020204" pitchFamily="34" charset="0"/>
                <a:cs typeface="Arial" panose="020B0604020202020204" pitchFamily="34" charset="0"/>
              </a:rPr>
              <a:t>Los estatutos son aprobados por el obispo el 2 de mayo de 1906.</a:t>
            </a:r>
          </a:p>
          <a:p>
            <a:pPr algn="just">
              <a:defRPr/>
            </a:pPr>
            <a:endParaRPr lang="es-ES" sz="2800" dirty="0">
              <a:latin typeface="Arial" panose="020B0604020202020204" pitchFamily="34" charset="0"/>
              <a:cs typeface="Arial" panose="020B0604020202020204" pitchFamily="34" charset="0"/>
            </a:endParaRPr>
          </a:p>
          <a:p>
            <a:pPr algn="just">
              <a:defRPr/>
            </a:pPr>
            <a:r>
              <a:rPr lang="es-ES" sz="2800" dirty="0">
                <a:latin typeface="Arial" panose="020B0604020202020204" pitchFamily="34" charset="0"/>
                <a:cs typeface="Arial" panose="020B0604020202020204" pitchFamily="34" charset="0"/>
              </a:rPr>
              <a:t>A partir de este momento se inicia una nueva etapa para la cofradía del Santísimo Sacramento donde se separa lo religioso de lo profano, dejando de ser la organizadora oficial de las Fiestas de San Bartolomé de </a:t>
            </a:r>
            <a:r>
              <a:rPr lang="es-ES" sz="2800" dirty="0" err="1">
                <a:latin typeface="Arial" panose="020B0604020202020204" pitchFamily="34" charset="0"/>
                <a:cs typeface="Arial" panose="020B0604020202020204" pitchFamily="34" charset="0"/>
              </a:rPr>
              <a:t>Tejina</a:t>
            </a:r>
            <a:r>
              <a:rPr lang="es-ES" sz="2800" dirty="0">
                <a:latin typeface="Arial" panose="020B0604020202020204" pitchFamily="34" charset="0"/>
                <a:cs typeface="Arial" panose="020B0604020202020204" pitchFamily="34" charset="0"/>
              </a:rPr>
              <a:t> se centra en la parte religiosa.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1 Imagen">
            <a:extLst>
              <a:ext uri="{FF2B5EF4-FFF2-40B4-BE49-F238E27FC236}">
                <a16:creationId xmlns:a16="http://schemas.microsoft.com/office/drawing/2014/main" id="{97BF3339-3C3F-4847-85DB-B558F6EC5E7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46163" y="19050"/>
            <a:ext cx="487203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2 Imagen">
            <a:extLst>
              <a:ext uri="{FF2B5EF4-FFF2-40B4-BE49-F238E27FC236}">
                <a16:creationId xmlns:a16="http://schemas.microsoft.com/office/drawing/2014/main" id="{8A245C59-7091-43E5-A002-9D94A17E7ABD}"/>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918200" y="19050"/>
            <a:ext cx="5532438"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uadroTexto 1">
            <a:extLst>
              <a:ext uri="{FF2B5EF4-FFF2-40B4-BE49-F238E27FC236}">
                <a16:creationId xmlns:a16="http://schemas.microsoft.com/office/drawing/2014/main" id="{0973C006-13CA-4506-8D55-1A04B4A6E21A}"/>
              </a:ext>
            </a:extLst>
          </p:cNvPr>
          <p:cNvSpPr txBox="1">
            <a:spLocks noChangeArrowheads="1"/>
          </p:cNvSpPr>
          <p:nvPr/>
        </p:nvSpPr>
        <p:spPr bwMode="auto">
          <a:xfrm>
            <a:off x="7429500" y="1404938"/>
            <a:ext cx="47625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ES" altLang="es-ES" sz="2800">
                <a:latin typeface="Arial" panose="020B0604020202020204" pitchFamily="34" charset="0"/>
                <a:cs typeface="Arial" panose="020B0604020202020204" pitchFamily="34" charset="0"/>
              </a:rPr>
              <a:t>En el diario de Juan Primo de la Guerra se nos dan referencias de la fiesta de San Bartolomé de Tejina donde se realizaban entremeses, libreas y marchas de gigantones en 1800.</a:t>
            </a:r>
            <a:endParaRPr lang="es-ES" altLang="es-ES" sz="2500">
              <a:latin typeface="Arial" panose="020B0604020202020204" pitchFamily="34" charset="0"/>
              <a:cs typeface="Arial" panose="020B0604020202020204" pitchFamily="34" charset="0"/>
            </a:endParaRPr>
          </a:p>
        </p:txBody>
      </p:sp>
      <p:pic>
        <p:nvPicPr>
          <p:cNvPr id="60419" name="Imagen 2">
            <a:extLst>
              <a:ext uri="{FF2B5EF4-FFF2-40B4-BE49-F238E27FC236}">
                <a16:creationId xmlns:a16="http://schemas.microsoft.com/office/drawing/2014/main" id="{67C3D0C7-6C1C-4F3B-98B8-5029C910CC9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7429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agen 1">
            <a:extLst>
              <a:ext uri="{FF2B5EF4-FFF2-40B4-BE49-F238E27FC236}">
                <a16:creationId xmlns:a16="http://schemas.microsoft.com/office/drawing/2014/main" id="{05C603D3-8E3C-4948-82E1-963B7C448897}"/>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4462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CuadroTexto 2">
            <a:extLst>
              <a:ext uri="{FF2B5EF4-FFF2-40B4-BE49-F238E27FC236}">
                <a16:creationId xmlns:a16="http://schemas.microsoft.com/office/drawing/2014/main" id="{502CDEF5-F260-4B5A-A4CA-47FC11DC1EF3}"/>
              </a:ext>
            </a:extLst>
          </p:cNvPr>
          <p:cNvSpPr txBox="1">
            <a:spLocks noChangeArrowheads="1"/>
          </p:cNvSpPr>
          <p:nvPr/>
        </p:nvSpPr>
        <p:spPr bwMode="auto">
          <a:xfrm>
            <a:off x="4462463" y="820738"/>
            <a:ext cx="7729537"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ES" altLang="es-ES" sz="2800" i="1">
                <a:latin typeface="Arial" panose="020B0604020202020204" pitchFamily="34" charset="0"/>
                <a:cs typeface="Arial" panose="020B0604020202020204" pitchFamily="34" charset="0"/>
              </a:rPr>
              <a:t>Toda la fiesta está como albergada en la plaza del pueblo, y describiendo como los escritores dramáticos, podremos decir que esta plaza es de forma cuadrangular en cuyo fondo se levanta la iglesia y a los lados las casas del vecindario. </a:t>
            </a:r>
            <a:r>
              <a:rPr lang="es-ES" altLang="es-ES" sz="2800" b="1" i="1">
                <a:latin typeface="Arial" panose="020B0604020202020204" pitchFamily="34" charset="0"/>
                <a:cs typeface="Arial" panose="020B0604020202020204" pitchFamily="34" charset="0"/>
              </a:rPr>
              <a:t>Sobre delgados mástiles descansan adornos acorazonados de rama entretejida, tapizados por panes y frutas que por la tarde se reparten entre la concurrencia</a:t>
            </a:r>
            <a:r>
              <a:rPr lang="es-ES" altLang="es-ES" sz="2800" i="1">
                <a:latin typeface="Arial" panose="020B0604020202020204" pitchFamily="34" charset="0"/>
                <a:cs typeface="Arial" panose="020B0604020202020204" pitchFamily="34" charset="0"/>
              </a:rPr>
              <a:t>.</a:t>
            </a:r>
          </a:p>
          <a:p>
            <a:pPr algn="just"/>
            <a:endParaRPr lang="es-ES" altLang="es-ES" sz="2800" i="1">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Periódico Las Canarias de 28 agosto 1888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n 1">
            <a:extLst>
              <a:ext uri="{FF2B5EF4-FFF2-40B4-BE49-F238E27FC236}">
                <a16:creationId xmlns:a16="http://schemas.microsoft.com/office/drawing/2014/main" id="{06509DF5-CFD6-4367-8C69-D82D51935D3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96950" y="0"/>
            <a:ext cx="10190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agen 1">
            <a:extLst>
              <a:ext uri="{FF2B5EF4-FFF2-40B4-BE49-F238E27FC236}">
                <a16:creationId xmlns:a16="http://schemas.microsoft.com/office/drawing/2014/main" id="{DBCCD24E-6618-4332-AAD8-5BFB29DF8B1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4941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CuadroTexto 2">
            <a:extLst>
              <a:ext uri="{FF2B5EF4-FFF2-40B4-BE49-F238E27FC236}">
                <a16:creationId xmlns:a16="http://schemas.microsoft.com/office/drawing/2014/main" id="{BBEC51A4-AF55-46C5-ACBE-4038CC4709F5}"/>
              </a:ext>
            </a:extLst>
          </p:cNvPr>
          <p:cNvSpPr txBox="1">
            <a:spLocks noChangeArrowheads="1"/>
          </p:cNvSpPr>
          <p:nvPr/>
        </p:nvSpPr>
        <p:spPr bwMode="auto">
          <a:xfrm>
            <a:off x="4941888" y="882650"/>
            <a:ext cx="7250112"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ES" altLang="es-ES" sz="2500">
                <a:latin typeface="Arial" panose="020B0604020202020204" pitchFamily="34" charset="0"/>
                <a:cs typeface="Arial" panose="020B0604020202020204" pitchFamily="34" charset="0"/>
              </a:rPr>
              <a:t>Se hace un relato de las fiestas actuales donde encontramos los fuegos en la noche del sábado unidos a una librea, la función del Santo Patrono con la exposición del Santísimo en procesión conjunta, adornadas las calles con banderas, farolillos y gallardetes; bailes con banda de música, los corazones el domingo con carreras de sortijas en bicicleta, descuelgue de las tortas y la fruta; el lunes se van a las playas para festejar San Luis.</a:t>
            </a:r>
          </a:p>
          <a:p>
            <a:pPr algn="just"/>
            <a:endParaRPr lang="es-ES" altLang="es-ES" sz="25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Periódico La Gaceta de Tenerife de 29 agosto 1918.</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agen 1">
            <a:extLst>
              <a:ext uri="{FF2B5EF4-FFF2-40B4-BE49-F238E27FC236}">
                <a16:creationId xmlns:a16="http://schemas.microsoft.com/office/drawing/2014/main" id="{AE625705-299F-4B5E-990B-BD49577099F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4730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CuadroTexto 2">
            <a:extLst>
              <a:ext uri="{FF2B5EF4-FFF2-40B4-BE49-F238E27FC236}">
                <a16:creationId xmlns:a16="http://schemas.microsoft.com/office/drawing/2014/main" id="{2593BCB4-B13F-4A33-811D-2B5EF9A2FF55}"/>
              </a:ext>
            </a:extLst>
          </p:cNvPr>
          <p:cNvSpPr txBox="1">
            <a:spLocks noChangeArrowheads="1"/>
          </p:cNvSpPr>
          <p:nvPr/>
        </p:nvSpPr>
        <p:spPr bwMode="auto">
          <a:xfrm>
            <a:off x="4730750" y="628650"/>
            <a:ext cx="746125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ES" altLang="es-ES" sz="2800">
                <a:latin typeface="Arial" panose="020B0604020202020204" pitchFamily="34" charset="0"/>
                <a:cs typeface="Arial" panose="020B0604020202020204" pitchFamily="34" charset="0"/>
              </a:rPr>
              <a:t>El periodista Vicente Borges realiza una entrevista a Adolfo González Rivero en la cual explica sus vivencias sobre las fiestas de Tejina. Nos habla de la costumbre de </a:t>
            </a:r>
            <a:r>
              <a:rPr lang="es-ES" altLang="es-ES" sz="2800" i="1">
                <a:latin typeface="Arial" panose="020B0604020202020204" pitchFamily="34" charset="0"/>
                <a:cs typeface="Arial" panose="020B0604020202020204" pitchFamily="34" charset="0"/>
              </a:rPr>
              <a:t>“salir por las noches cantando para allegar fondos que enriquezcan el día mayor de Tejina, la fiesta del Santo Patrono”</a:t>
            </a:r>
            <a:r>
              <a:rPr lang="es-ES" altLang="es-ES" sz="2800">
                <a:latin typeface="Arial" panose="020B0604020202020204" pitchFamily="34" charset="0"/>
                <a:cs typeface="Arial" panose="020B0604020202020204" pitchFamily="34" charset="0"/>
              </a:rPr>
              <a:t>. De la costumbre de </a:t>
            </a:r>
            <a:r>
              <a:rPr lang="es-ES" altLang="es-ES" sz="2800" i="1">
                <a:latin typeface="Arial" panose="020B0604020202020204" pitchFamily="34" charset="0"/>
                <a:cs typeface="Arial" panose="020B0604020202020204" pitchFamily="34" charset="0"/>
              </a:rPr>
              <a:t>“colocar tiendas de comestibles y efectos, rifas y otras chucherías en la fiesta”</a:t>
            </a:r>
            <a:r>
              <a:rPr lang="es-ES" altLang="es-ES" sz="2800">
                <a:latin typeface="Arial" panose="020B0604020202020204" pitchFamily="34" charset="0"/>
                <a:cs typeface="Arial" panose="020B0604020202020204" pitchFamily="34" charset="0"/>
              </a:rPr>
              <a:t>. De </a:t>
            </a:r>
            <a:r>
              <a:rPr lang="es-ES" altLang="es-ES" sz="2800" i="1">
                <a:latin typeface="Arial" panose="020B0604020202020204" pitchFamily="34" charset="0"/>
                <a:cs typeface="Arial" panose="020B0604020202020204" pitchFamily="34" charset="0"/>
              </a:rPr>
              <a:t>“los dos corazones”</a:t>
            </a:r>
            <a:r>
              <a:rPr lang="es-ES" altLang="es-ES" sz="2800">
                <a:latin typeface="Arial" panose="020B0604020202020204" pitchFamily="34" charset="0"/>
                <a:cs typeface="Arial" panose="020B0604020202020204" pitchFamily="34" charset="0"/>
              </a:rPr>
              <a:t> que dice son una </a:t>
            </a:r>
            <a:r>
              <a:rPr lang="es-ES" altLang="es-ES" sz="2800" i="1">
                <a:latin typeface="Arial" panose="020B0604020202020204" pitchFamily="34" charset="0"/>
                <a:cs typeface="Arial" panose="020B0604020202020204" pitchFamily="34" charset="0"/>
              </a:rPr>
              <a:t>“bella costumbre que data de 140 años”</a:t>
            </a:r>
            <a:r>
              <a:rPr lang="es-ES" altLang="es-ES" sz="2800">
                <a:latin typeface="Arial" panose="020B0604020202020204" pitchFamily="34" charset="0"/>
                <a:cs typeface="Arial" panose="020B0604020202020204" pitchFamily="34" charset="0"/>
              </a:rPr>
              <a:t>.</a:t>
            </a:r>
          </a:p>
          <a:p>
            <a:pPr algn="just"/>
            <a:endParaRPr lang="es-ES" altLang="es-ES" sz="25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Periódico La Tarde de 13 agosto 1959.</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uadroTexto 1">
            <a:extLst>
              <a:ext uri="{FF2B5EF4-FFF2-40B4-BE49-F238E27FC236}">
                <a16:creationId xmlns:a16="http://schemas.microsoft.com/office/drawing/2014/main" id="{7B9A46E5-7DE3-4A70-B64C-B22A49444A15}"/>
              </a:ext>
            </a:extLst>
          </p:cNvPr>
          <p:cNvSpPr txBox="1">
            <a:spLocks noChangeArrowheads="1"/>
          </p:cNvSpPr>
          <p:nvPr/>
        </p:nvSpPr>
        <p:spPr bwMode="auto">
          <a:xfrm>
            <a:off x="0" y="0"/>
            <a:ext cx="12192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4000">
                <a:latin typeface="Arial" panose="020B0604020202020204" pitchFamily="34" charset="0"/>
                <a:cs typeface="Arial" panose="020B0604020202020204" pitchFamily="34" charset="0"/>
              </a:rPr>
              <a:t>Monumento enramado</a:t>
            </a:r>
          </a:p>
          <a:p>
            <a:pPr algn="just"/>
            <a:endParaRPr lang="es-ES" altLang="es-ES" sz="15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Ítem se le hace descargo de 31 reales que parece haber gastado en los monumentos que ha hecho en los dichos tres años, así de papel, naranjas y oropel como de los alfileres que han necesitado.</a:t>
            </a:r>
          </a:p>
          <a:p>
            <a:pPr algn="just"/>
            <a:endParaRPr lang="es-ES" altLang="es-ES" sz="1000">
              <a:latin typeface="Arial" panose="020B0604020202020204" pitchFamily="34" charset="0"/>
              <a:cs typeface="Arial" panose="020B0604020202020204" pitchFamily="34" charset="0"/>
            </a:endParaRPr>
          </a:p>
          <a:p>
            <a:pPr algn="just"/>
            <a:r>
              <a:rPr lang="es-ES" altLang="es-ES" sz="2000">
                <a:latin typeface="Arial" panose="020B0604020202020204" pitchFamily="34" charset="0"/>
                <a:cs typeface="Arial" panose="020B0604020202020204" pitchFamily="34" charset="0"/>
              </a:rPr>
              <a:t>Cuenta del mayordomo Francisco Melian del mes de septiembre de 1618</a:t>
            </a:r>
          </a:p>
        </p:txBody>
      </p:sp>
      <p:pic>
        <p:nvPicPr>
          <p:cNvPr id="64515" name="2 Imagen">
            <a:extLst>
              <a:ext uri="{FF2B5EF4-FFF2-40B4-BE49-F238E27FC236}">
                <a16:creationId xmlns:a16="http://schemas.microsoft.com/office/drawing/2014/main" id="{EFE16BE4-08D3-437C-9546-314A52D6073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3900" y="2828925"/>
            <a:ext cx="53721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3 Imagen">
            <a:extLst>
              <a:ext uri="{FF2B5EF4-FFF2-40B4-BE49-F238E27FC236}">
                <a16:creationId xmlns:a16="http://schemas.microsoft.com/office/drawing/2014/main" id="{D4BB1483-2191-4AC9-8F2C-04AE1514EB4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0" y="2828925"/>
            <a:ext cx="53721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uadroTexto 1">
            <a:extLst>
              <a:ext uri="{FF2B5EF4-FFF2-40B4-BE49-F238E27FC236}">
                <a16:creationId xmlns:a16="http://schemas.microsoft.com/office/drawing/2014/main" id="{D278A051-D7B2-4611-9CB7-9D78F16B0523}"/>
              </a:ext>
            </a:extLst>
          </p:cNvPr>
          <p:cNvSpPr txBox="1">
            <a:spLocks noChangeArrowheads="1"/>
          </p:cNvSpPr>
          <p:nvPr/>
        </p:nvSpPr>
        <p:spPr bwMode="auto">
          <a:xfrm>
            <a:off x="0" y="0"/>
            <a:ext cx="12192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4000">
                <a:latin typeface="Arial" panose="020B0604020202020204" pitchFamily="34" charset="0"/>
                <a:cs typeface="Arial" panose="020B0604020202020204" pitchFamily="34" charset="0"/>
              </a:rPr>
              <a:t>Parrandas</a:t>
            </a:r>
          </a:p>
          <a:p>
            <a:pPr algn="just"/>
            <a:endParaRPr lang="es-ES" altLang="es-ES" sz="15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La entrada y descolgada de los típicos corazones, las corridas de cintas y batalla de flores, así como la verbena del domingo y finalmente las parrandas y giras al mar del 26 y 27 han estado concurridísimas y animadas en extremo.</a:t>
            </a:r>
          </a:p>
          <a:p>
            <a:pPr algn="just"/>
            <a:endParaRPr lang="es-ES" altLang="es-ES" sz="1000">
              <a:latin typeface="Arial" panose="020B0604020202020204" pitchFamily="34" charset="0"/>
              <a:cs typeface="Arial" panose="020B0604020202020204" pitchFamily="34" charset="0"/>
            </a:endParaRPr>
          </a:p>
          <a:p>
            <a:pPr algn="just"/>
            <a:r>
              <a:rPr lang="es-ES" altLang="es-ES" sz="2000">
                <a:latin typeface="Arial" panose="020B0604020202020204" pitchFamily="34" charset="0"/>
                <a:cs typeface="Arial" panose="020B0604020202020204" pitchFamily="34" charset="0"/>
              </a:rPr>
              <a:t>La Prensa de 31 de agosto de 1929</a:t>
            </a:r>
          </a:p>
        </p:txBody>
      </p:sp>
      <p:pic>
        <p:nvPicPr>
          <p:cNvPr id="65539" name="Imagen 1">
            <a:extLst>
              <a:ext uri="{FF2B5EF4-FFF2-40B4-BE49-F238E27FC236}">
                <a16:creationId xmlns:a16="http://schemas.microsoft.com/office/drawing/2014/main" id="{B49777CA-2EB6-48D0-900B-67FAB44B224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51175" y="2554288"/>
            <a:ext cx="6089650"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uadroTexto 1">
            <a:extLst>
              <a:ext uri="{FF2B5EF4-FFF2-40B4-BE49-F238E27FC236}">
                <a16:creationId xmlns:a16="http://schemas.microsoft.com/office/drawing/2014/main" id="{679C1CBC-D3DC-4A23-AB66-152F8DD1B337}"/>
              </a:ext>
            </a:extLst>
          </p:cNvPr>
          <p:cNvSpPr txBox="1">
            <a:spLocks noChangeArrowheads="1"/>
          </p:cNvSpPr>
          <p:nvPr/>
        </p:nvSpPr>
        <p:spPr bwMode="auto">
          <a:xfrm>
            <a:off x="0" y="0"/>
            <a:ext cx="12192000"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4000">
                <a:latin typeface="Arial" panose="020B0604020202020204" pitchFamily="34" charset="0"/>
                <a:cs typeface="Arial" panose="020B0604020202020204" pitchFamily="34" charset="0"/>
              </a:rPr>
              <a:t>Fuegos</a:t>
            </a:r>
          </a:p>
          <a:p>
            <a:pPr algn="just"/>
            <a:endParaRPr lang="es-ES" altLang="es-ES" sz="15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Fiestas de S. Bartolomé: En 126 reales y 2 cuartos gastados en las festividades de San Bartolomé, patrón de la iglesia, en sermones del día del Santo, vino para las misas, en fuegos, comida para el cura predicador y sacerdotes que llevan las andas.</a:t>
            </a:r>
          </a:p>
          <a:p>
            <a:pPr algn="just"/>
            <a:endParaRPr lang="es-ES" altLang="es-ES" sz="1000">
              <a:latin typeface="Arial" panose="020B0604020202020204" pitchFamily="34" charset="0"/>
              <a:cs typeface="Arial" panose="020B0604020202020204" pitchFamily="34" charset="0"/>
            </a:endParaRPr>
          </a:p>
          <a:p>
            <a:pPr algn="just"/>
            <a:r>
              <a:rPr lang="es-ES" altLang="es-ES" sz="2000">
                <a:latin typeface="Arial" panose="020B0604020202020204" pitchFamily="34" charset="0"/>
                <a:cs typeface="Arial" panose="020B0604020202020204" pitchFamily="34" charset="0"/>
              </a:rPr>
              <a:t>Libro de fabrica de la Iglesia, cuenta del mayordomo Ángel Suárez (</a:t>
            </a:r>
            <a:r>
              <a:rPr lang="es-ES" altLang="es-ES" sz="2000" b="1">
                <a:latin typeface="Arial" panose="020B0604020202020204" pitchFamily="34" charset="0"/>
                <a:cs typeface="Arial" panose="020B0604020202020204" pitchFamily="34" charset="0"/>
              </a:rPr>
              <a:t>1660 a 1667</a:t>
            </a:r>
            <a:r>
              <a:rPr lang="es-ES" altLang="es-ES" sz="2000">
                <a:latin typeface="Arial" panose="020B0604020202020204" pitchFamily="34" charset="0"/>
                <a:cs typeface="Arial" panose="020B0604020202020204" pitchFamily="34" charset="0"/>
              </a:rPr>
              <a:t>)</a:t>
            </a:r>
          </a:p>
          <a:p>
            <a:pPr algn="just"/>
            <a:endParaRPr lang="es-ES" altLang="es-ES" sz="1000">
              <a:latin typeface="Arial" panose="020B0604020202020204" pitchFamily="34" charset="0"/>
              <a:cs typeface="Arial" panose="020B0604020202020204" pitchFamily="34" charset="0"/>
            </a:endParaRPr>
          </a:p>
          <a:p>
            <a:pPr algn="just"/>
            <a:endParaRPr lang="es-ES" altLang="es-ES" sz="10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En la noche de la víspera de la fiesta, a más de la correspondiente librea y comedia al aire libre, ejecutará la banda escogidas piezas en la plaza, quemándose vistosos fuegos artificiales.</a:t>
            </a:r>
          </a:p>
          <a:p>
            <a:pPr algn="just"/>
            <a:endParaRPr lang="es-ES" altLang="es-ES" sz="1000">
              <a:latin typeface="Arial" panose="020B0604020202020204" pitchFamily="34" charset="0"/>
              <a:cs typeface="Arial" panose="020B0604020202020204" pitchFamily="34" charset="0"/>
            </a:endParaRPr>
          </a:p>
          <a:p>
            <a:pPr algn="just"/>
            <a:r>
              <a:rPr lang="es-ES" altLang="es-ES" sz="2000">
                <a:latin typeface="Arial" panose="020B0604020202020204" pitchFamily="34" charset="0"/>
                <a:cs typeface="Arial" panose="020B0604020202020204" pitchFamily="34" charset="0"/>
              </a:rPr>
              <a:t>Región Canaria de 10 de agosto de </a:t>
            </a:r>
            <a:r>
              <a:rPr lang="es-ES" altLang="es-ES" sz="2000" b="1">
                <a:latin typeface="Arial" panose="020B0604020202020204" pitchFamily="34" charset="0"/>
                <a:cs typeface="Arial" panose="020B0604020202020204" pitchFamily="34" charset="0"/>
              </a:rPr>
              <a:t>1899</a:t>
            </a:r>
          </a:p>
          <a:p>
            <a:pPr algn="just"/>
            <a:endParaRPr lang="es-ES" altLang="es-ES" sz="10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A las 7 de la noche solemnes maitines y terminados estos saldrá procesionalmente el santo alrededor de la iglesia acompañado de las hermandades y de la banda municipal de la vecina ciudad, quemándose durante su recorrido infinidad de fuegos artificiales confeccionados por los principales pirotécnicos de esta isla.</a:t>
            </a:r>
          </a:p>
          <a:p>
            <a:pPr algn="just"/>
            <a:endParaRPr lang="es-ES" altLang="es-ES" sz="1000">
              <a:latin typeface="Arial" panose="020B0604020202020204" pitchFamily="34" charset="0"/>
              <a:cs typeface="Arial" panose="020B0604020202020204" pitchFamily="34" charset="0"/>
            </a:endParaRPr>
          </a:p>
          <a:p>
            <a:pPr algn="just"/>
            <a:r>
              <a:rPr lang="es-ES" altLang="es-ES" sz="2000">
                <a:latin typeface="Arial" panose="020B0604020202020204" pitchFamily="34" charset="0"/>
                <a:cs typeface="Arial" panose="020B0604020202020204" pitchFamily="34" charset="0"/>
              </a:rPr>
              <a:t>La Región de 25 de agosto de </a:t>
            </a:r>
            <a:r>
              <a:rPr lang="es-ES" altLang="es-ES" sz="2000" b="1">
                <a:latin typeface="Arial" panose="020B0604020202020204" pitchFamily="34" charset="0"/>
                <a:cs typeface="Arial" panose="020B0604020202020204" pitchFamily="34" charset="0"/>
              </a:rPr>
              <a:t>1911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1 Imagen">
            <a:extLst>
              <a:ext uri="{FF2B5EF4-FFF2-40B4-BE49-F238E27FC236}">
                <a16:creationId xmlns:a16="http://schemas.microsoft.com/office/drawing/2014/main" id="{D2E51BEE-6F82-4609-9494-07C96367533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01813" y="0"/>
            <a:ext cx="3738562"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2 Imagen">
            <a:extLst>
              <a:ext uri="{FF2B5EF4-FFF2-40B4-BE49-F238E27FC236}">
                <a16:creationId xmlns:a16="http://schemas.microsoft.com/office/drawing/2014/main" id="{9A5ABC53-DF22-4D53-AF3F-DA5636C647C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40375" y="0"/>
            <a:ext cx="3798888"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3 Imagen">
            <a:extLst>
              <a:ext uri="{FF2B5EF4-FFF2-40B4-BE49-F238E27FC236}">
                <a16:creationId xmlns:a16="http://schemas.microsoft.com/office/drawing/2014/main" id="{980B190B-2578-4379-AAB9-EAB79EFA995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89263" y="2805113"/>
            <a:ext cx="5403850"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uadroTexto 1">
            <a:extLst>
              <a:ext uri="{FF2B5EF4-FFF2-40B4-BE49-F238E27FC236}">
                <a16:creationId xmlns:a16="http://schemas.microsoft.com/office/drawing/2014/main" id="{2BEFDE9A-6D21-4DA1-98D5-BF200D334439}"/>
              </a:ext>
            </a:extLst>
          </p:cNvPr>
          <p:cNvSpPr txBox="1">
            <a:spLocks noChangeArrowheads="1"/>
          </p:cNvSpPr>
          <p:nvPr/>
        </p:nvSpPr>
        <p:spPr bwMode="auto">
          <a:xfrm>
            <a:off x="0" y="0"/>
            <a:ext cx="12192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4000">
                <a:latin typeface="Arial" panose="020B0604020202020204" pitchFamily="34" charset="0"/>
                <a:cs typeface="Arial" panose="020B0604020202020204" pitchFamily="34" charset="0"/>
              </a:rPr>
              <a:t>Libreas (carrozas)</a:t>
            </a:r>
          </a:p>
          <a:p>
            <a:pPr algn="just"/>
            <a:endParaRPr lang="es-ES" altLang="es-ES" sz="1500">
              <a:latin typeface="Arial" panose="020B0604020202020204" pitchFamily="34" charset="0"/>
              <a:cs typeface="Arial" panose="020B0604020202020204" pitchFamily="34" charset="0"/>
            </a:endParaRPr>
          </a:p>
          <a:p>
            <a:pPr algn="just"/>
            <a:r>
              <a:rPr lang="es-ES" altLang="es-ES" sz="2500">
                <a:latin typeface="Arial" panose="020B0604020202020204" pitchFamily="34" charset="0"/>
                <a:cs typeface="Arial" panose="020B0604020202020204" pitchFamily="34" charset="0"/>
              </a:rPr>
              <a:t>Terminados estos comenzará la gran batalla de flores, a la cual concurrirán carrozas y coches adornados, que promete resultar muy lúcida y animada. Después verbena, bailes y parrandas en la plaza de este pueblo y sus inmediaciones.</a:t>
            </a:r>
          </a:p>
          <a:p>
            <a:pPr algn="just"/>
            <a:endParaRPr lang="es-ES" altLang="es-ES" sz="1000">
              <a:latin typeface="Arial" panose="020B0604020202020204" pitchFamily="34" charset="0"/>
              <a:cs typeface="Arial" panose="020B0604020202020204" pitchFamily="34" charset="0"/>
            </a:endParaRPr>
          </a:p>
          <a:p>
            <a:pPr algn="just"/>
            <a:r>
              <a:rPr lang="es-ES" altLang="es-ES" sz="2000">
                <a:latin typeface="Arial" panose="020B0604020202020204" pitchFamily="34" charset="0"/>
                <a:cs typeface="Arial" panose="020B0604020202020204" pitchFamily="34" charset="0"/>
              </a:rPr>
              <a:t>Gaceta de Tenerife de 23 de agosto de 1924</a:t>
            </a:r>
          </a:p>
        </p:txBody>
      </p:sp>
      <p:pic>
        <p:nvPicPr>
          <p:cNvPr id="68611" name="2 Imagen">
            <a:extLst>
              <a:ext uri="{FF2B5EF4-FFF2-40B4-BE49-F238E27FC236}">
                <a16:creationId xmlns:a16="http://schemas.microsoft.com/office/drawing/2014/main" id="{8B4721F8-8F60-48FC-8561-1BA626C88E5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32100" y="2554288"/>
            <a:ext cx="6527800"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BE81316-8845-477A-B979-4009D9C980BB}"/>
              </a:ext>
            </a:extLst>
          </p:cNvPr>
          <p:cNvSpPr txBox="1"/>
          <p:nvPr/>
        </p:nvSpPr>
        <p:spPr>
          <a:xfrm>
            <a:off x="0" y="0"/>
            <a:ext cx="12192000" cy="6694488"/>
          </a:xfrm>
          <a:prstGeom prst="rect">
            <a:avLst/>
          </a:prstGeom>
          <a:noFill/>
        </p:spPr>
        <p:txBody>
          <a:bodyPr>
            <a:spAutoFit/>
          </a:bodyPr>
          <a:lstStyle/>
          <a:p>
            <a:pPr algn="ctr">
              <a:defRPr/>
            </a:pPr>
            <a:r>
              <a:rPr lang="es-ES" sz="4000" dirty="0">
                <a:latin typeface="Arial" panose="020B0604020202020204" pitchFamily="34" charset="0"/>
                <a:cs typeface="Arial" panose="020B0604020202020204" pitchFamily="34" charset="0"/>
              </a:rPr>
              <a:t>CONCLUSIONES</a:t>
            </a:r>
          </a:p>
          <a:p>
            <a:pPr algn="just">
              <a:defRPr/>
            </a:pPr>
            <a:endParaRPr lang="es-ES" sz="2500" dirty="0">
              <a:latin typeface="Arial" panose="020B0604020202020204" pitchFamily="34" charset="0"/>
              <a:cs typeface="Arial" panose="020B0604020202020204" pitchFamily="34" charset="0"/>
            </a:endParaRPr>
          </a:p>
          <a:p>
            <a:pPr algn="just">
              <a:defRPr/>
            </a:pPr>
            <a:r>
              <a:rPr lang="es-ES" sz="2800" dirty="0">
                <a:latin typeface="Arial" panose="020B0604020202020204" pitchFamily="34" charset="0"/>
                <a:cs typeface="Arial" panose="020B0604020202020204" pitchFamily="34" charset="0"/>
              </a:rPr>
              <a:t>En Tejina se produce la unión de la celebración de una octava de corpus el día de San Bartolomé (enramadas, flores, danzas…).</a:t>
            </a:r>
          </a:p>
          <a:p>
            <a:pPr algn="just">
              <a:defRPr/>
            </a:pPr>
            <a:r>
              <a:rPr lang="es-ES" sz="2800" dirty="0">
                <a:latin typeface="Arial" panose="020B0604020202020204" pitchFamily="34" charset="0"/>
                <a:cs typeface="Arial" panose="020B0604020202020204" pitchFamily="34" charset="0"/>
              </a:rPr>
              <a:t>La cofradía del Santísimo debió funcionar durante la segunda mitad del S. XVI no institucionalizada.</a:t>
            </a:r>
          </a:p>
          <a:p>
            <a:pPr algn="just">
              <a:defRPr/>
            </a:pPr>
            <a:r>
              <a:rPr lang="es-ES" sz="2800" dirty="0">
                <a:latin typeface="Arial" panose="020B0604020202020204" pitchFamily="34" charset="0"/>
                <a:cs typeface="Arial" panose="020B0604020202020204" pitchFamily="34" charset="0"/>
              </a:rPr>
              <a:t>A partir de 1612 empieza su andadura institucional.</a:t>
            </a:r>
          </a:p>
          <a:p>
            <a:pPr algn="just">
              <a:defRPr/>
            </a:pPr>
            <a:r>
              <a:rPr lang="es-ES" sz="2800" dirty="0">
                <a:latin typeface="Arial" panose="020B0604020202020204" pitchFamily="34" charset="0"/>
                <a:cs typeface="Arial" panose="020B0604020202020204" pitchFamily="34" charset="0"/>
              </a:rPr>
              <a:t>El </a:t>
            </a:r>
            <a:r>
              <a:rPr lang="es-ES" sz="2800" b="1" dirty="0">
                <a:latin typeface="Arial" panose="020B0604020202020204" pitchFamily="34" charset="0"/>
                <a:cs typeface="Arial" panose="020B0604020202020204" pitchFamily="34" charset="0"/>
              </a:rPr>
              <a:t>Expediente General de cofradías </a:t>
            </a:r>
            <a:r>
              <a:rPr lang="es-ES" sz="2800" dirty="0">
                <a:latin typeface="Arial" panose="020B0604020202020204" pitchFamily="34" charset="0"/>
                <a:cs typeface="Arial" panose="020B0604020202020204" pitchFamily="34" charset="0"/>
              </a:rPr>
              <a:t>(1769-1784): supone exigir Real Cédula para la autorización de las cofradías. Conlleva la certificación por testimonios de la constitución de la cofradía en 1790.</a:t>
            </a:r>
          </a:p>
          <a:p>
            <a:pPr algn="just">
              <a:defRPr/>
            </a:pPr>
            <a:r>
              <a:rPr lang="es-ES" sz="2800" dirty="0">
                <a:latin typeface="Arial" panose="020B0604020202020204" pitchFamily="34" charset="0"/>
                <a:cs typeface="Arial" panose="020B0604020202020204" pitchFamily="34" charset="0"/>
              </a:rPr>
              <a:t>Con los liberales:</a:t>
            </a:r>
          </a:p>
          <a:p>
            <a:pPr marL="342900" indent="-342900" algn="just">
              <a:buFont typeface="Arial" pitchFamily="34" charset="0"/>
              <a:buChar char="•"/>
              <a:defRPr/>
            </a:pPr>
            <a:r>
              <a:rPr lang="es-ES" sz="2800" dirty="0">
                <a:latin typeface="Arial" panose="020B0604020202020204" pitchFamily="34" charset="0"/>
                <a:cs typeface="Arial" panose="020B0604020202020204" pitchFamily="34" charset="0"/>
              </a:rPr>
              <a:t>Supresión del diezmo y desamortización bienes eclesiásticos (1837).</a:t>
            </a:r>
          </a:p>
          <a:p>
            <a:pPr marL="342900" indent="-342900" algn="just">
              <a:buFont typeface="Arial" pitchFamily="34" charset="0"/>
              <a:buChar char="•"/>
              <a:defRPr/>
            </a:pPr>
            <a:r>
              <a:rPr lang="es-ES" sz="2800" dirty="0">
                <a:latin typeface="Arial" panose="020B0604020202020204" pitchFamily="34" charset="0"/>
                <a:cs typeface="Arial" panose="020B0604020202020204" pitchFamily="34" charset="0"/>
              </a:rPr>
              <a:t>Obligación de que las cofradías tengan autorización (1841).</a:t>
            </a:r>
          </a:p>
          <a:p>
            <a:pPr marL="342900" indent="-342900" algn="just">
              <a:buFont typeface="Arial" pitchFamily="34" charset="0"/>
              <a:buChar char="•"/>
              <a:defRPr/>
            </a:pPr>
            <a:r>
              <a:rPr lang="es-ES" sz="2800" dirty="0">
                <a:latin typeface="Arial" panose="020B0604020202020204" pitchFamily="34" charset="0"/>
                <a:cs typeface="Arial" panose="020B0604020202020204" pitchFamily="34" charset="0"/>
              </a:rPr>
              <a:t>Estructuración impuesto de Culto y Clero (1845).</a:t>
            </a:r>
          </a:p>
          <a:p>
            <a:pPr marL="342900" indent="-342900" algn="just">
              <a:buFont typeface="Arial" pitchFamily="34" charset="0"/>
              <a:buChar char="•"/>
              <a:defRPr/>
            </a:pPr>
            <a:r>
              <a:rPr lang="es-ES" sz="2800" dirty="0">
                <a:latin typeface="Arial" panose="020B0604020202020204" pitchFamily="34" charset="0"/>
                <a:cs typeface="Arial" panose="020B0604020202020204" pitchFamily="34" charset="0"/>
              </a:rPr>
              <a:t>Extinción de las cofradías sin autorización (1854).</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F5F8CB0-BED3-4A64-87BB-3FDDA16B3437}"/>
              </a:ext>
            </a:extLst>
          </p:cNvPr>
          <p:cNvSpPr txBox="1"/>
          <p:nvPr/>
        </p:nvSpPr>
        <p:spPr>
          <a:xfrm>
            <a:off x="0" y="0"/>
            <a:ext cx="12192000" cy="6694488"/>
          </a:xfrm>
          <a:prstGeom prst="rect">
            <a:avLst/>
          </a:prstGeom>
          <a:noFill/>
        </p:spPr>
        <p:txBody>
          <a:bodyPr>
            <a:spAutoFit/>
          </a:bodyPr>
          <a:lstStyle/>
          <a:p>
            <a:pPr algn="ctr">
              <a:defRPr/>
            </a:pPr>
            <a:r>
              <a:rPr lang="es-ES" sz="4000" dirty="0">
                <a:latin typeface="Arial" panose="020B0604020202020204" pitchFamily="34" charset="0"/>
                <a:cs typeface="Arial" panose="020B0604020202020204" pitchFamily="34" charset="0"/>
              </a:rPr>
              <a:t>CONCLUSIONES</a:t>
            </a:r>
          </a:p>
          <a:p>
            <a:pPr algn="just">
              <a:defRPr/>
            </a:pPr>
            <a:endParaRPr lang="es-ES" sz="2500" dirty="0">
              <a:latin typeface="Arial" panose="020B0604020202020204" pitchFamily="34" charset="0"/>
              <a:cs typeface="Arial" panose="020B0604020202020204" pitchFamily="34" charset="0"/>
            </a:endParaRPr>
          </a:p>
          <a:p>
            <a:pPr algn="just">
              <a:defRPr/>
            </a:pPr>
            <a:r>
              <a:rPr lang="es-ES" sz="2800" dirty="0">
                <a:latin typeface="Arial" panose="020B0604020202020204" pitchFamily="34" charset="0"/>
                <a:cs typeface="Arial" panose="020B0604020202020204" pitchFamily="34" charset="0"/>
              </a:rPr>
              <a:t>Entendemos que la cofradía </a:t>
            </a:r>
            <a:r>
              <a:rPr lang="es-ES" sz="2800" b="1" dirty="0">
                <a:latin typeface="Arial" panose="020B0604020202020204" pitchFamily="34" charset="0"/>
                <a:cs typeface="Arial" panose="020B0604020202020204" pitchFamily="34" charset="0"/>
              </a:rPr>
              <a:t>sigue existiendo extraoficialmente entre 1855 y 1900/1904</a:t>
            </a:r>
            <a:r>
              <a:rPr lang="es-ES" sz="2800" dirty="0">
                <a:latin typeface="Arial" panose="020B0604020202020204" pitchFamily="34" charset="0"/>
                <a:cs typeface="Arial" panose="020B0604020202020204" pitchFamily="34" charset="0"/>
              </a:rPr>
              <a:t> (reunión de 1872 con Eduardo de Mesa).</a:t>
            </a:r>
          </a:p>
          <a:p>
            <a:pPr algn="just">
              <a:defRPr/>
            </a:pPr>
            <a:r>
              <a:rPr lang="es-ES" sz="2800" dirty="0">
                <a:latin typeface="Arial" panose="020B0604020202020204" pitchFamily="34" charset="0"/>
                <a:cs typeface="Arial" panose="020B0604020202020204" pitchFamily="34" charset="0"/>
              </a:rPr>
              <a:t>En el último cuarto del S. XIX tenemos ya constancia de la celebración de la Fiesta de San Bartolomé con los corazones (</a:t>
            </a:r>
            <a:r>
              <a:rPr lang="es-ES" sz="2800" b="1" dirty="0">
                <a:latin typeface="Arial" panose="020B0604020202020204" pitchFamily="34" charset="0"/>
                <a:cs typeface="Arial" panose="020B0604020202020204" pitchFamily="34" charset="0"/>
              </a:rPr>
              <a:t>1888</a:t>
            </a:r>
            <a:r>
              <a:rPr lang="es-ES" sz="2800" dirty="0">
                <a:latin typeface="Arial" panose="020B0604020202020204" pitchFamily="34" charset="0"/>
                <a:cs typeface="Arial" panose="020B0604020202020204" pitchFamily="34" charset="0"/>
              </a:rPr>
              <a:t>).</a:t>
            </a:r>
          </a:p>
          <a:p>
            <a:pPr algn="just">
              <a:defRPr/>
            </a:pPr>
            <a:r>
              <a:rPr lang="es-ES" sz="2800" dirty="0">
                <a:latin typeface="Arial" panose="020B0604020202020204" pitchFamily="34" charset="0"/>
                <a:cs typeface="Arial" panose="020B0604020202020204" pitchFamily="34" charset="0"/>
              </a:rPr>
              <a:t>A partir del S. XX entendemos que se disocia la celebración popular de la fiesta de los actos religiosos, surgiendo la Comisión de Fiestas actual.</a:t>
            </a:r>
          </a:p>
          <a:p>
            <a:pPr algn="just">
              <a:defRPr/>
            </a:pPr>
            <a:r>
              <a:rPr lang="es-ES" sz="2800" dirty="0">
                <a:latin typeface="Arial" panose="020B0604020202020204" pitchFamily="34" charset="0"/>
                <a:cs typeface="Arial" panose="020B0604020202020204" pitchFamily="34" charset="0"/>
              </a:rPr>
              <a:t>Hay que tomar con prudencia la tradición oral, contrastándola con la documentación histórica:</a:t>
            </a:r>
          </a:p>
          <a:p>
            <a:pPr algn="just">
              <a:defRPr/>
            </a:pPr>
            <a:endParaRPr lang="es-ES" sz="2500" dirty="0">
              <a:latin typeface="Arial" panose="020B0604020202020204" pitchFamily="34" charset="0"/>
              <a:cs typeface="Arial" panose="020B0604020202020204" pitchFamily="34" charset="0"/>
            </a:endParaRPr>
          </a:p>
          <a:p>
            <a:pPr marL="457200" indent="-457200" algn="just">
              <a:buFont typeface="Arial" pitchFamily="34" charset="0"/>
              <a:buChar char="•"/>
              <a:defRPr/>
            </a:pPr>
            <a:r>
              <a:rPr lang="es-ES" sz="2800" b="1" dirty="0">
                <a:latin typeface="Arial" panose="020B0604020202020204" pitchFamily="34" charset="0"/>
                <a:cs typeface="Arial" panose="020B0604020202020204" pitchFamily="34" charset="0"/>
              </a:rPr>
              <a:t>Entrevista a Adolfo González Rivero </a:t>
            </a:r>
            <a:r>
              <a:rPr lang="es-ES" sz="2800" dirty="0">
                <a:latin typeface="Arial" panose="020B0604020202020204" pitchFamily="34" charset="0"/>
                <a:cs typeface="Arial" panose="020B0604020202020204" pitchFamily="34" charset="0"/>
              </a:rPr>
              <a:t>(140 años de la tradición de los Corazones).</a:t>
            </a:r>
          </a:p>
          <a:p>
            <a:pPr marL="457200" indent="-457200" algn="just">
              <a:buFont typeface="Arial" pitchFamily="34" charset="0"/>
              <a:buChar char="•"/>
              <a:defRPr/>
            </a:pPr>
            <a:r>
              <a:rPr lang="es-ES" sz="2800" b="1" dirty="0">
                <a:latin typeface="Arial" panose="020B0604020202020204" pitchFamily="34" charset="0"/>
                <a:cs typeface="Arial" panose="020B0604020202020204" pitchFamily="34" charset="0"/>
              </a:rPr>
              <a:t>Escrito Antonio Hernández </a:t>
            </a:r>
            <a:r>
              <a:rPr lang="es-ES" sz="2800" b="1" dirty="0" err="1">
                <a:latin typeface="Arial" panose="020B0604020202020204" pitchFamily="34" charset="0"/>
                <a:cs typeface="Arial" panose="020B0604020202020204" pitchFamily="34" charset="0"/>
              </a:rPr>
              <a:t>Hernández</a:t>
            </a:r>
            <a:r>
              <a:rPr lang="es-ES" sz="2800" b="1" dirty="0">
                <a:latin typeface="Arial" panose="020B0604020202020204" pitchFamily="34" charset="0"/>
                <a:cs typeface="Arial" panose="020B0604020202020204" pitchFamily="34" charset="0"/>
              </a:rPr>
              <a:t> </a:t>
            </a:r>
            <a:r>
              <a:rPr lang="es-ES" sz="2800" dirty="0">
                <a:latin typeface="Arial" panose="020B0604020202020204" pitchFamily="34" charset="0"/>
                <a:cs typeface="Arial" panose="020B0604020202020204" pitchFamily="34" charset="0"/>
              </a:rPr>
              <a:t>(había un solo corazón hasta finales del S. XIX).</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uadroTexto 1">
            <a:extLst>
              <a:ext uri="{FF2B5EF4-FFF2-40B4-BE49-F238E27FC236}">
                <a16:creationId xmlns:a16="http://schemas.microsoft.com/office/drawing/2014/main" id="{97083FB6-2F97-49DA-ADB4-B8E77FF06856}"/>
              </a:ext>
            </a:extLst>
          </p:cNvPr>
          <p:cNvSpPr txBox="1">
            <a:spLocks noChangeArrowheads="1"/>
          </p:cNvSpPr>
          <p:nvPr/>
        </p:nvSpPr>
        <p:spPr bwMode="auto">
          <a:xfrm>
            <a:off x="0" y="0"/>
            <a:ext cx="12192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4000">
                <a:latin typeface="Arial" panose="020B0604020202020204" pitchFamily="34" charset="0"/>
                <a:cs typeface="Arial" panose="020B0604020202020204" pitchFamily="34" charset="0"/>
              </a:rPr>
              <a:t>CONCLUSIONES</a:t>
            </a:r>
          </a:p>
          <a:p>
            <a:pPr algn="just"/>
            <a:endParaRPr lang="es-ES" altLang="es-ES" sz="2500">
              <a:latin typeface="Arial" panose="020B0604020202020204" pitchFamily="34" charset="0"/>
              <a:cs typeface="Arial" panose="020B0604020202020204" pitchFamily="34" charset="0"/>
            </a:endParaRPr>
          </a:p>
        </p:txBody>
      </p:sp>
      <p:sp>
        <p:nvSpPr>
          <p:cNvPr id="71683" name="CuadroTexto 1">
            <a:extLst>
              <a:ext uri="{FF2B5EF4-FFF2-40B4-BE49-F238E27FC236}">
                <a16:creationId xmlns:a16="http://schemas.microsoft.com/office/drawing/2014/main" id="{23F5CAE0-6783-4ED6-BC94-9B5A7CC6B876}"/>
              </a:ext>
            </a:extLst>
          </p:cNvPr>
          <p:cNvSpPr txBox="1">
            <a:spLocks noChangeArrowheads="1"/>
          </p:cNvSpPr>
          <p:nvPr/>
        </p:nvSpPr>
        <p:spPr bwMode="auto">
          <a:xfrm>
            <a:off x="0" y="0"/>
            <a:ext cx="12192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4000">
                <a:latin typeface="Arial" panose="020B0604020202020204" pitchFamily="34" charset="0"/>
                <a:cs typeface="Arial" panose="020B0604020202020204" pitchFamily="34" charset="0"/>
              </a:rPr>
              <a:t>CONCLUSIONES</a:t>
            </a:r>
          </a:p>
          <a:p>
            <a:pPr algn="just"/>
            <a:endParaRPr lang="es-ES" altLang="es-ES" sz="2800"/>
          </a:p>
          <a:p>
            <a:pPr algn="just"/>
            <a:r>
              <a:rPr lang="es-ES" altLang="es-ES" sz="4400">
                <a:latin typeface="Arial" panose="020B0604020202020204" pitchFamily="34" charset="0"/>
                <a:cs typeface="Arial" panose="020B0604020202020204" pitchFamily="34" charset="0"/>
              </a:rPr>
              <a:t>Podemos considerar a la Cofradía Hermandad del Smo. Sacramento de la Parroquia de San Bartolomé de Tejina como la entidad mas señera del pueblo, abarcando la misma con su historia y quehaceres la casi totalidad del tiempo de nuestra vivencia como comunidad a punto de cumplir 500 años a partir del 1 de Agosto de 1536.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1">
            <a:extLst>
              <a:ext uri="{FF2B5EF4-FFF2-40B4-BE49-F238E27FC236}">
                <a16:creationId xmlns:a16="http://schemas.microsoft.com/office/drawing/2014/main" id="{FE7D205E-804D-4D5D-B766-A31ED2C03F9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09613" y="0"/>
            <a:ext cx="10482262"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Imagen 2">
            <a:extLst>
              <a:ext uri="{FF2B5EF4-FFF2-40B4-BE49-F238E27FC236}">
                <a16:creationId xmlns:a16="http://schemas.microsoft.com/office/drawing/2014/main" id="{0A23DC14-9C9A-4FED-8017-F20BC4918FA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09613" y="3562350"/>
            <a:ext cx="10752137"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767BA7F-8979-4488-8ED0-276A8B49625B}"/>
              </a:ext>
            </a:extLst>
          </p:cNvPr>
          <p:cNvSpPr txBox="1"/>
          <p:nvPr/>
        </p:nvSpPr>
        <p:spPr>
          <a:xfrm>
            <a:off x="0" y="0"/>
            <a:ext cx="12192000" cy="6262688"/>
          </a:xfrm>
          <a:prstGeom prst="rect">
            <a:avLst/>
          </a:prstGeom>
          <a:noFill/>
        </p:spPr>
        <p:txBody>
          <a:bodyPr>
            <a:spAutoFit/>
          </a:bodyPr>
          <a:lstStyle/>
          <a:p>
            <a:pPr algn="ctr">
              <a:defRPr/>
            </a:pPr>
            <a:r>
              <a:rPr lang="es-ES" sz="4000" dirty="0">
                <a:latin typeface="Arial" panose="020B0604020202020204" pitchFamily="34" charset="0"/>
                <a:cs typeface="Arial" panose="020B0604020202020204" pitchFamily="34" charset="0"/>
              </a:rPr>
              <a:t>FUENTES</a:t>
            </a:r>
          </a:p>
          <a:p>
            <a:pPr algn="just">
              <a:defRPr/>
            </a:pPr>
            <a:endParaRPr lang="es-ES" sz="2500" dirty="0">
              <a:latin typeface="Arial" panose="020B0604020202020204" pitchFamily="34" charset="0"/>
              <a:cs typeface="Arial" panose="020B0604020202020204" pitchFamily="34" charset="0"/>
            </a:endParaRPr>
          </a:p>
          <a:p>
            <a:pPr algn="just">
              <a:defRPr/>
            </a:pPr>
            <a:r>
              <a:rPr lang="es-ES" sz="2800" dirty="0">
                <a:latin typeface="Arial" panose="020B0604020202020204" pitchFamily="34" charset="0"/>
                <a:cs typeface="Arial" panose="020B0604020202020204" pitchFamily="34" charset="0"/>
              </a:rPr>
              <a:t>Hemeroteca digital JABLE (Universidad de Las Palmas de Gran Canaria):</a:t>
            </a:r>
          </a:p>
          <a:p>
            <a:pPr marL="342900" indent="-342900" algn="just">
              <a:buFont typeface="Arial" pitchFamily="34" charset="0"/>
              <a:buChar char="•"/>
              <a:defRPr/>
            </a:pPr>
            <a:r>
              <a:rPr lang="es-ES" sz="2800" dirty="0">
                <a:latin typeface="Arial" panose="020B0604020202020204" pitchFamily="34" charset="0"/>
                <a:cs typeface="Arial" panose="020B0604020202020204" pitchFamily="34" charset="0"/>
              </a:rPr>
              <a:t>Prensa histórica diversa.</a:t>
            </a:r>
          </a:p>
          <a:p>
            <a:pPr algn="just">
              <a:defRPr/>
            </a:pPr>
            <a:endParaRPr lang="es-ES" sz="2800" dirty="0">
              <a:latin typeface="Arial" panose="020B0604020202020204" pitchFamily="34" charset="0"/>
              <a:cs typeface="Arial" panose="020B0604020202020204" pitchFamily="34" charset="0"/>
            </a:endParaRPr>
          </a:p>
          <a:p>
            <a:pPr algn="just">
              <a:defRPr/>
            </a:pPr>
            <a:r>
              <a:rPr lang="es-ES" sz="2800" dirty="0">
                <a:latin typeface="Arial" panose="020B0604020202020204" pitchFamily="34" charset="0"/>
                <a:cs typeface="Arial" panose="020B0604020202020204" pitchFamily="34" charset="0"/>
              </a:rPr>
              <a:t>Archivo Histórico Provincial Santa Cruz de Tenerife:</a:t>
            </a:r>
          </a:p>
          <a:p>
            <a:pPr marL="342900" indent="-342900" algn="just">
              <a:buFont typeface="Arial" pitchFamily="34" charset="0"/>
              <a:buChar char="•"/>
              <a:defRPr/>
            </a:pPr>
            <a:r>
              <a:rPr lang="es-ES" sz="2800" dirty="0">
                <a:latin typeface="Arial" panose="020B0604020202020204" pitchFamily="34" charset="0"/>
                <a:cs typeface="Arial" panose="020B0604020202020204" pitchFamily="34" charset="0"/>
              </a:rPr>
              <a:t>Libros de cuentas de la Cofradía del Santísimo Sacramento</a:t>
            </a:r>
          </a:p>
          <a:p>
            <a:pPr marL="342900" indent="-342900" algn="just">
              <a:buFont typeface="Arial" pitchFamily="34" charset="0"/>
              <a:buChar char="•"/>
              <a:defRPr/>
            </a:pPr>
            <a:r>
              <a:rPr lang="es-ES" sz="2800" dirty="0">
                <a:latin typeface="Arial" panose="020B0604020202020204" pitchFamily="34" charset="0"/>
                <a:cs typeface="Arial" panose="020B0604020202020204" pitchFamily="34" charset="0"/>
              </a:rPr>
              <a:t>Protocolos Notariales</a:t>
            </a:r>
          </a:p>
          <a:p>
            <a:pPr marL="342900" indent="-342900" algn="just">
              <a:buFont typeface="Arial" pitchFamily="34" charset="0"/>
              <a:buChar char="•"/>
              <a:defRPr/>
            </a:pPr>
            <a:r>
              <a:rPr lang="es-ES" sz="2800" dirty="0">
                <a:latin typeface="Arial" panose="020B0604020202020204" pitchFamily="34" charset="0"/>
                <a:cs typeface="Arial" panose="020B0604020202020204" pitchFamily="34" charset="0"/>
              </a:rPr>
              <a:t>Contaduría de Hipotecas</a:t>
            </a:r>
          </a:p>
          <a:p>
            <a:pPr algn="just">
              <a:defRPr/>
            </a:pPr>
            <a:endParaRPr lang="es-ES" sz="2800" dirty="0">
              <a:latin typeface="Arial" panose="020B0604020202020204" pitchFamily="34" charset="0"/>
              <a:cs typeface="Arial" panose="020B0604020202020204" pitchFamily="34" charset="0"/>
            </a:endParaRPr>
          </a:p>
          <a:p>
            <a:pPr algn="just">
              <a:defRPr/>
            </a:pPr>
            <a:r>
              <a:rPr lang="es-ES" sz="2800" dirty="0">
                <a:latin typeface="Arial" panose="020B0604020202020204" pitchFamily="34" charset="0"/>
                <a:cs typeface="Arial" panose="020B0604020202020204" pitchFamily="34" charset="0"/>
              </a:rPr>
              <a:t>Archivo Histórico del Obispado de La Laguna:</a:t>
            </a:r>
          </a:p>
          <a:p>
            <a:pPr marL="342900" indent="-342900" algn="just">
              <a:buFont typeface="Arial" pitchFamily="34" charset="0"/>
              <a:buChar char="•"/>
              <a:defRPr/>
            </a:pPr>
            <a:r>
              <a:rPr lang="es-ES" sz="2800" dirty="0">
                <a:latin typeface="Arial" panose="020B0604020202020204" pitchFamily="34" charset="0"/>
                <a:cs typeface="Arial" panose="020B0604020202020204" pitchFamily="34" charset="0"/>
              </a:rPr>
              <a:t>Libro de cuentas de la hermandad del Santísimo Sacramento.</a:t>
            </a:r>
          </a:p>
          <a:p>
            <a:pPr marL="342900" indent="-342900" algn="just">
              <a:buFont typeface="Arial" pitchFamily="34" charset="0"/>
              <a:buChar char="•"/>
              <a:defRPr/>
            </a:pPr>
            <a:r>
              <a:rPr lang="es-ES" sz="2800" dirty="0">
                <a:latin typeface="Arial" panose="020B0604020202020204" pitchFamily="34" charset="0"/>
                <a:cs typeface="Arial" panose="020B0604020202020204" pitchFamily="34" charset="0"/>
              </a:rPr>
              <a:t>Libro de Mandatos.</a:t>
            </a:r>
          </a:p>
          <a:p>
            <a:pPr marL="342900" indent="-342900" algn="just">
              <a:buFont typeface="Arial" pitchFamily="34" charset="0"/>
              <a:buChar char="•"/>
              <a:defRPr/>
            </a:pPr>
            <a:r>
              <a:rPr lang="es-ES" sz="2800" dirty="0">
                <a:latin typeface="Arial" panose="020B0604020202020204" pitchFamily="34" charset="0"/>
                <a:cs typeface="Arial" panose="020B0604020202020204" pitchFamily="34" charset="0"/>
              </a:rPr>
              <a:t>Libros de fabrica de la Iglesia parroquial de San Bartolomé.</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1 Imagen">
            <a:extLst>
              <a:ext uri="{FF2B5EF4-FFF2-40B4-BE49-F238E27FC236}">
                <a16:creationId xmlns:a16="http://schemas.microsoft.com/office/drawing/2014/main" id="{385BE067-2854-4016-B7F3-288A234C08D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6950" y="-20638"/>
            <a:ext cx="10317163"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n 1">
            <a:extLst>
              <a:ext uri="{FF2B5EF4-FFF2-40B4-BE49-F238E27FC236}">
                <a16:creationId xmlns:a16="http://schemas.microsoft.com/office/drawing/2014/main" id="{59234BD1-0B48-474B-BC89-578B9CF47A6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60400" y="109538"/>
            <a:ext cx="10953750" cy="370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CuadroTexto 2">
            <a:extLst>
              <a:ext uri="{FF2B5EF4-FFF2-40B4-BE49-F238E27FC236}">
                <a16:creationId xmlns:a16="http://schemas.microsoft.com/office/drawing/2014/main" id="{11A19F29-11CF-4657-B92B-E4035692393E}"/>
              </a:ext>
            </a:extLst>
          </p:cNvPr>
          <p:cNvSpPr txBox="1">
            <a:spLocks noChangeArrowheads="1"/>
          </p:cNvSpPr>
          <p:nvPr/>
        </p:nvSpPr>
        <p:spPr bwMode="auto">
          <a:xfrm>
            <a:off x="0" y="6072188"/>
            <a:ext cx="1219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ES" altLang="es-ES" sz="2400">
                <a:latin typeface="Arial" panose="020B0604020202020204" pitchFamily="34" charset="0"/>
                <a:cs typeface="Arial" panose="020B0604020202020204" pitchFamily="34" charset="0"/>
              </a:rPr>
              <a:t>Contratos realizados ante Hernán González, PN 19 AHPSC</a:t>
            </a:r>
          </a:p>
        </p:txBody>
      </p:sp>
      <p:sp>
        <p:nvSpPr>
          <p:cNvPr id="9220" name="CuadroTexto 3">
            <a:extLst>
              <a:ext uri="{FF2B5EF4-FFF2-40B4-BE49-F238E27FC236}">
                <a16:creationId xmlns:a16="http://schemas.microsoft.com/office/drawing/2014/main" id="{B097C80C-A4AC-4CD9-A8F6-408416B2C788}"/>
              </a:ext>
            </a:extLst>
          </p:cNvPr>
          <p:cNvSpPr txBox="1">
            <a:spLocks noChangeArrowheads="1"/>
          </p:cNvSpPr>
          <p:nvPr/>
        </p:nvSpPr>
        <p:spPr bwMode="auto">
          <a:xfrm>
            <a:off x="0" y="4084638"/>
            <a:ext cx="12192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ES" altLang="es-ES" sz="3200">
                <a:latin typeface="Arial" panose="020B0604020202020204" pitchFamily="34" charset="0"/>
                <a:cs typeface="Arial" panose="020B0604020202020204" pitchFamily="34" charset="0"/>
              </a:rPr>
              <a:t>Las compras de telas coincidían con los días previos de la celebración de la festividad en honor del Santo Patrono San Bartolomé.</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uadroTexto 1">
            <a:extLst>
              <a:ext uri="{FF2B5EF4-FFF2-40B4-BE49-F238E27FC236}">
                <a16:creationId xmlns:a16="http://schemas.microsoft.com/office/drawing/2014/main" id="{493BA83D-BB79-4A3D-929D-81AD4C4EABE5}"/>
              </a:ext>
            </a:extLst>
          </p:cNvPr>
          <p:cNvSpPr txBox="1">
            <a:spLocks noChangeArrowheads="1"/>
          </p:cNvSpPr>
          <p:nvPr/>
        </p:nvSpPr>
        <p:spPr bwMode="auto">
          <a:xfrm>
            <a:off x="0" y="14288"/>
            <a:ext cx="12192000"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ES" altLang="es-ES" sz="4000">
                <a:latin typeface="Arial" panose="020B0604020202020204" pitchFamily="34" charset="0"/>
                <a:cs typeface="Arial" panose="020B0604020202020204" pitchFamily="34" charset="0"/>
              </a:rPr>
              <a:t>La </a:t>
            </a:r>
            <a:r>
              <a:rPr lang="es-ES" altLang="es-ES" sz="4000" b="1">
                <a:latin typeface="Arial" panose="020B0604020202020204" pitchFamily="34" charset="0"/>
                <a:cs typeface="Arial" panose="020B0604020202020204" pitchFamily="34" charset="0"/>
              </a:rPr>
              <a:t>primera referencia </a:t>
            </a:r>
            <a:r>
              <a:rPr lang="es-ES" altLang="es-ES" sz="4000">
                <a:latin typeface="Arial" panose="020B0604020202020204" pitchFamily="34" charset="0"/>
                <a:cs typeface="Arial" panose="020B0604020202020204" pitchFamily="34" charset="0"/>
              </a:rPr>
              <a:t>que conocemos donde se nos indica de forma indirecta que la ermita ya debía de estar funcionando se encuentra en una manda testamentaria de María Pérez, donde se hace una donación de medio real para sostener el culto de los oficios divinos a San Bartolomé </a:t>
            </a:r>
            <a:r>
              <a:rPr lang="es-ES" altLang="es-ES" sz="4000" b="1">
                <a:latin typeface="Arial" panose="020B0604020202020204" pitchFamily="34" charset="0"/>
                <a:cs typeface="Arial" panose="020B0604020202020204" pitchFamily="34" charset="0"/>
              </a:rPr>
              <a:t>en el año de 1538</a:t>
            </a:r>
            <a:r>
              <a:rPr lang="es-ES" altLang="es-ES" sz="4000">
                <a:latin typeface="Arial" panose="020B0604020202020204" pitchFamily="34" charset="0"/>
                <a:cs typeface="Arial" panose="020B0604020202020204" pitchFamily="34" charset="0"/>
              </a:rPr>
              <a:t>.</a:t>
            </a:r>
          </a:p>
          <a:p>
            <a:pPr algn="just"/>
            <a:endParaRPr lang="es-ES" altLang="es-ES" sz="4000">
              <a:latin typeface="Arial" panose="020B0604020202020204" pitchFamily="34" charset="0"/>
              <a:cs typeface="Arial" panose="020B0604020202020204" pitchFamily="34" charset="0"/>
            </a:endParaRPr>
          </a:p>
          <a:p>
            <a:pPr algn="just"/>
            <a:r>
              <a:rPr lang="es-ES" altLang="es-ES" sz="4000" i="1">
                <a:latin typeface="Arial" panose="020B0604020202020204" pitchFamily="34" charset="0"/>
                <a:cs typeface="Arial" panose="020B0604020202020204" pitchFamily="34" charset="0"/>
              </a:rPr>
              <a:t>Ítem mando al señor San Bartolomé de Tejina, de esta isla de Tenerife, medio real.</a:t>
            </a:r>
          </a:p>
          <a:p>
            <a:pPr algn="just"/>
            <a:endParaRPr lang="es-ES" altLang="es-ES" sz="2000">
              <a:latin typeface="Arial" panose="020B0604020202020204" pitchFamily="34" charset="0"/>
              <a:cs typeface="Arial" panose="020B0604020202020204" pitchFamily="34" charset="0"/>
            </a:endParaRPr>
          </a:p>
          <a:p>
            <a:pPr algn="just"/>
            <a:endParaRPr lang="es-ES" altLang="es-ES" sz="2000">
              <a:latin typeface="Arial" panose="020B0604020202020204" pitchFamily="34" charset="0"/>
              <a:cs typeface="Arial" panose="020B0604020202020204" pitchFamily="34" charset="0"/>
            </a:endParaRPr>
          </a:p>
          <a:p>
            <a:pPr algn="just"/>
            <a:r>
              <a:rPr lang="es-ES" altLang="es-ES" sz="2000">
                <a:latin typeface="Arial" panose="020B0604020202020204" pitchFamily="34" charset="0"/>
                <a:cs typeface="Arial" panose="020B0604020202020204" pitchFamily="34" charset="0"/>
              </a:rPr>
              <a:t>Francisco Báez Hernández, La Comarca de Tegueste (1497-1550) Tegueste 2006.</a:t>
            </a:r>
            <a:endParaRPr lang="es-ES" altLang="es-ES" sz="200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5818</Words>
  <Application>Microsoft Office PowerPoint</Application>
  <PresentationFormat>Panorámica</PresentationFormat>
  <Paragraphs>352</Paragraphs>
  <Slides>71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71</vt:i4>
      </vt:variant>
    </vt:vector>
  </HeadingPairs>
  <TitlesOfParts>
    <vt:vector size="75" baseType="lpstr">
      <vt:lpstr>Calibri</vt:lpstr>
      <vt:lpstr>Arial</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
  <cp:revision>125</cp:revision>
  <dcterms:created xsi:type="dcterms:W3CDTF">2020-08-01T18:16:46Z</dcterms:created>
  <dcterms:modified xsi:type="dcterms:W3CDTF">2020-08-18T12:55:09Z</dcterms:modified>
</cp:coreProperties>
</file>